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1" r:id="rId6"/>
    <p:sldId id="266" r:id="rId7"/>
    <p:sldId id="304" r:id="rId8"/>
    <p:sldId id="305" r:id="rId9"/>
    <p:sldId id="306" r:id="rId10"/>
    <p:sldId id="307" r:id="rId11"/>
    <p:sldId id="308" r:id="rId12"/>
    <p:sldId id="309" r:id="rId13"/>
    <p:sldId id="310" r:id="rId14"/>
    <p:sldId id="311" r:id="rId15"/>
    <p:sldId id="262" r:id="rId16"/>
    <p:sldId id="270" r:id="rId17"/>
    <p:sldId id="312" r:id="rId18"/>
    <p:sldId id="313" r:id="rId19"/>
    <p:sldId id="315" r:id="rId20"/>
    <p:sldId id="316" r:id="rId21"/>
    <p:sldId id="317" r:id="rId22"/>
    <p:sldId id="318" r:id="rId23"/>
    <p:sldId id="319" r:id="rId24"/>
    <p:sldId id="320" r:id="rId25"/>
    <p:sldId id="321" r:id="rId26"/>
    <p:sldId id="263" r:id="rId27"/>
    <p:sldId id="322" r:id="rId28"/>
    <p:sldId id="323" r:id="rId29"/>
    <p:sldId id="324" r:id="rId30"/>
    <p:sldId id="325" r:id="rId31"/>
    <p:sldId id="25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73714B"/>
    <a:srgbClr val="6F6E54"/>
    <a:srgbClr val="D5B6A6"/>
    <a:srgbClr val="3739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50" d="100"/>
          <a:sy n="50" d="100"/>
        </p:scale>
        <p:origin x="720"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1FD58-D98B-4373-9260-B927897534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08D0C-FC5C-4087-91EE-F0C8D0874C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D08D0C-FC5C-4087-91EE-F0C8D0874C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2E609D9-7DA5-4E7D-84F8-02FFB66B244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F1E2E32-F8B8-447D-960A-E3973DB6F2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943628" y="2522373"/>
            <a:ext cx="6312131" cy="1384995"/>
          </a:xfrm>
          <a:prstGeom prst="rect">
            <a:avLst/>
          </a:prstGeom>
        </p:spPr>
        <p:txBody>
          <a:bodyPr wrap="square">
            <a:spAutoFit/>
          </a:bodyPr>
          <a:lstStyle/>
          <a:p>
            <a:pPr algn="ctr">
              <a:lnSpc>
                <a:spcPct val="200000"/>
              </a:lnSpc>
            </a:pPr>
            <a:r>
              <a:rPr lang="zh-CN" altLang="en-US" sz="1400" b="1" dirty="0" smtClean="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感谢您下载包图网平台上提供的</a:t>
            </a:r>
            <a:r>
              <a:rPr lang="en-US" altLang="zh-CN" sz="1400" b="1" dirty="0" smtClean="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PPT</a:t>
            </a:r>
            <a:r>
              <a:rPr lang="zh-CN" altLang="en-US" sz="1400" b="1" dirty="0" smtClean="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rPr>
              <a:t>作品，为了您和包图网以及原创作者的利益，请勿复制、传播、销售，否则将承担法律责任！包图网将对作品进行维权，按照传播下载次数进行十倍的索取赔偿！</a:t>
            </a:r>
            <a:endParaRPr lang="en-US" altLang="zh-CN" sz="1400" b="1" dirty="0">
              <a:solidFill>
                <a:schemeClr val="accent1">
                  <a:lumMod val="50000"/>
                  <a:alpha val="0"/>
                </a:schemeClr>
              </a:solidFill>
              <a:latin typeface="微软雅黑" panose="020B0503020204020204" pitchFamily="34" charset="-122"/>
              <a:ea typeface="微软雅黑" panose="020B0503020204020204" pitchFamily="34" charset="-122"/>
              <a:sym typeface="逐浪细阁体" panose="03000509000000000000" pitchFamily="65"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file:///C:\Users\thinkpad\AppData\Local\Temp\wps\INetCache\b52a297f33f0f78d1c727b9940e7dac2" TargetMode="External"/><Relationship Id="rId6" Type="http://schemas.openxmlformats.org/officeDocument/2006/relationships/image" Target="../media/image4.jpeg"/><Relationship Id="rId5" Type="http://schemas.openxmlformats.org/officeDocument/2006/relationships/image" Target="file:///C:\Users\thinkpad\AppData\Local\Temp\wps\INetCache\6314ef5e88ccfe3a0b4248a15ed7f3d5" TargetMode="External"/><Relationship Id="rId4" Type="http://schemas.openxmlformats.org/officeDocument/2006/relationships/image" Target="../media/image3.jpeg"/><Relationship Id="rId3" Type="http://schemas.openxmlformats.org/officeDocument/2006/relationships/image" Target="file:///C:\Users\thinkpad\AppData\Local\Temp\wps\INetCache\c13ab9920d6204e4b08affa7c4e6c1d7" TargetMode="External"/><Relationship Id="rId2" Type="http://schemas.openxmlformats.org/officeDocument/2006/relationships/image" Target="../media/image2.jpeg"/><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themeOverride" Target="../theme/themeOverride1.xml"/><Relationship Id="rId10" Type="http://schemas.openxmlformats.org/officeDocument/2006/relationships/image" Target="../media/image7.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file:///C:\Users\thinkpad\AppData\Local\Temp\wps\INetCache\987696e01f9d8f3428c9c92a35540a6f" TargetMode="External"/><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GIF"/><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0.png"/><Relationship Id="rId10" Type="http://schemas.openxmlformats.org/officeDocument/2006/relationships/notesSlide" Target="../notesSlides/notesSlide15.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9.GIF"/><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9.GIF"/><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29.GIF"/><Relationship Id="rId2" Type="http://schemas.openxmlformats.org/officeDocument/2006/relationships/image" Target="../media/image10.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5.png"/><Relationship Id="rId2" Type="http://schemas.openxmlformats.org/officeDocument/2006/relationships/image" Target="../media/image10.png"/><Relationship Id="rId10" Type="http://schemas.openxmlformats.org/officeDocument/2006/relationships/notesSlide" Target="../notesSlides/notesSlide25.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29.GIF"/><Relationship Id="rId2" Type="http://schemas.openxmlformats.org/officeDocument/2006/relationships/image" Target="../media/image10.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file:///C:\Users\thinkpad\AppData\Local\Temp\wps\INetCache\c17a24c0112f7197d327f305f1eeb9d0" TargetMode="Externa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themeOverride" Target="../theme/themeOverride2.xml"/><Relationship Id="rId4" Type="http://schemas.openxmlformats.org/officeDocument/2006/relationships/image" Target="../media/image49.GIF"/><Relationship Id="rId3" Type="http://schemas.openxmlformats.org/officeDocument/2006/relationships/image" Target="../media/image48.png"/><Relationship Id="rId2" Type="http://schemas.openxmlformats.org/officeDocument/2006/relationships/tags" Target="../tags/tag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300990" y="762635"/>
            <a:ext cx="11590020" cy="829945"/>
          </a:xfrm>
          <a:prstGeom prst="rect">
            <a:avLst/>
          </a:prstGeom>
          <a:noFill/>
        </p:spPr>
        <p:txBody>
          <a:bodyPr wrap="square" rtlCol="0">
            <a:spAutoFit/>
          </a:bodyPr>
          <a:lstStyle/>
          <a:p>
            <a:pPr algn="r"/>
            <a:r>
              <a:rPr lang="zh-CN" altLang="en-US" sz="4800">
                <a:gradFill>
                  <a:gsLst>
                    <a:gs pos="0">
                      <a:srgbClr val="7B32B2"/>
                    </a:gs>
                    <a:gs pos="100000">
                      <a:srgbClr val="401A5D"/>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How Cryptography Benefits our Daily Life:</a:t>
            </a:r>
            <a:endParaRPr lang="en-US" altLang="zh-CN" sz="4800" b="1" spc="1500" dirty="0">
              <a:gradFill>
                <a:gsLst>
                  <a:gs pos="0">
                    <a:srgbClr val="007BD3"/>
                  </a:gs>
                  <a:gs pos="100000">
                    <a:srgbClr val="034373"/>
                  </a:gs>
                </a:gsLst>
                <a:lin scaled="0"/>
              </a:gradFill>
              <a:latin typeface="华文新魏" panose="02010800040101010101" charset="-122"/>
              <a:ea typeface="华文新魏" panose="02010800040101010101" charset="-122"/>
              <a:cs typeface="Lucida Calligraphy" panose="03010101010101010101" charset="0"/>
              <a:sym typeface="Open Sans" panose="020B0606030504020204" pitchFamily="34" charset="0"/>
            </a:endParaRPr>
          </a:p>
        </p:txBody>
      </p:sp>
      <p:sp>
        <p:nvSpPr>
          <p:cNvPr id="9" name="íṧľîḍé"/>
          <p:cNvSpPr txBox="1"/>
          <p:nvPr/>
        </p:nvSpPr>
        <p:spPr>
          <a:xfrm>
            <a:off x="6304280" y="4135120"/>
            <a:ext cx="5351780" cy="2026285"/>
          </a:xfrm>
          <a:prstGeom prst="rect">
            <a:avLst/>
          </a:prstGeom>
          <a:noFill/>
        </p:spPr>
        <p:txBody>
          <a:bodyPr wrap="square" lIns="90000" tIns="46800" rIns="90000" bIns="46800" rtlCol="0">
            <a:normAutofit/>
          </a:bodyPr>
          <a:lstStyle/>
          <a:p>
            <a:pPr algn="r">
              <a:lnSpc>
                <a:spcPct val="150000"/>
              </a:lnSpc>
            </a:pPr>
            <a:r>
              <a:rPr lang="en-US" altLang="zh-CN" sz="2400">
                <a:sym typeface="+mn-ea"/>
              </a:rPr>
              <a:t> </a:t>
            </a:r>
            <a:r>
              <a:rPr lang="en-US" altLang="zh-CN" sz="2400">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Author &amp; Speaker: </a:t>
            </a:r>
            <a:endParaRPr lang="en-US" altLang="zh-CN" sz="2400">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a:p>
            <a:pPr algn="r">
              <a:lnSpc>
                <a:spcPct val="150000"/>
              </a:lnSpc>
            </a:pPr>
            <a:r>
              <a:rPr lang="en-US" altLang="zh-CN" sz="2400">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Zerui Cheng (2019012355)</a:t>
            </a:r>
            <a:endParaRPr lang="en-US" altLang="zh-CN" sz="2400">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a:p>
            <a:pPr algn="r">
              <a:lnSpc>
                <a:spcPct val="150000"/>
              </a:lnSpc>
            </a:pPr>
            <a:r>
              <a:rPr lang="en-US" altLang="zh-CN" sz="2400" i="1">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IIIS,  Tsinghua University</a:t>
            </a:r>
            <a:endParaRPr lang="en-US" altLang="zh-CN" sz="2400" i="1">
              <a:solidFill>
                <a:schemeClr val="accent3">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a:p>
            <a:pPr algn="r">
              <a:lnSpc>
                <a:spcPct val="150000"/>
              </a:lnSpc>
            </a:pPr>
            <a:endParaRPr lang="en-US" sz="2400" b="1" u="sng" spc="600" dirty="0">
              <a:solidFill>
                <a:schemeClr val="tx1">
                  <a:lumMod val="75000"/>
                  <a:lumOff val="25000"/>
                </a:schemeClr>
              </a:solidFill>
              <a:latin typeface="Lucida Handwriting" panose="03010101010101010101" charset="0"/>
              <a:ea typeface="微软雅黑" panose="020B0503020204020204" pitchFamily="34" charset="-122"/>
              <a:cs typeface="Lucida Handwriting" panose="03010101010101010101" charset="0"/>
              <a:sym typeface="Open Sans" panose="020B0606030504020204" pitchFamily="34" charset="0"/>
            </a:endParaRPr>
          </a:p>
        </p:txBody>
      </p:sp>
      <p:sp>
        <p:nvSpPr>
          <p:cNvPr id="5" name="文本框 4"/>
          <p:cNvSpPr txBox="1"/>
          <p:nvPr/>
        </p:nvSpPr>
        <p:spPr>
          <a:xfrm>
            <a:off x="1078230" y="1712595"/>
            <a:ext cx="11113770" cy="521970"/>
          </a:xfrm>
          <a:prstGeom prst="rect">
            <a:avLst/>
          </a:prstGeom>
          <a:noFill/>
        </p:spPr>
        <p:txBody>
          <a:bodyPr wrap="square" rtlCol="0">
            <a:spAutoFit/>
          </a:bodyPr>
          <a:p>
            <a:r>
              <a:rPr lang="zh-CN" altLang="en-US" sz="2800">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rPr>
              <a:t>An Overview on </a:t>
            </a:r>
            <a:r>
              <a:rPr lang="zh-CN" altLang="en-US" sz="2800" b="1">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rPr>
              <a:t>Blockchain System</a:t>
            </a:r>
            <a:r>
              <a:rPr lang="zh-CN" altLang="en-US" sz="2800">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rPr>
              <a:t> </a:t>
            </a:r>
            <a:r>
              <a:rPr lang="en-US" altLang="zh-CN" sz="2800">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rPr>
              <a:t>and </a:t>
            </a:r>
            <a:r>
              <a:rPr lang="zh-CN" altLang="en-US" sz="2800" b="1">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rPr>
              <a:t>Related Cryptographic Methods</a:t>
            </a:r>
            <a:endParaRPr lang="zh-CN" altLang="en-US" sz="2800" b="1">
              <a:gradFill>
                <a:gsLst>
                  <a:gs pos="0">
                    <a:srgbClr val="FE4444"/>
                  </a:gs>
                  <a:gs pos="100000">
                    <a:srgbClr val="832B2B"/>
                  </a:gs>
                </a:gsLst>
                <a:lin scaled="0"/>
              </a:gradFill>
              <a:effectLst>
                <a:outerShdw blurRad="38100" dist="19050" dir="2700000" algn="tl" rotWithShape="0">
                  <a:schemeClr val="dk1">
                    <a:alpha val="40000"/>
                  </a:schemeClr>
                </a:outerShdw>
              </a:effectLst>
              <a:latin typeface="Calibri" panose="020F0502020204030204" charset="0"/>
              <a:ea typeface="+mj-ea"/>
              <a:cs typeface="Calibri" panose="020F0502020204030204" charset="0"/>
              <a:sym typeface="+mn-ea"/>
            </a:endParaRPr>
          </a:p>
        </p:txBody>
      </p:sp>
      <p:pic>
        <p:nvPicPr>
          <p:cNvPr id="100" name="图片 99"/>
          <p:cNvPicPr/>
          <p:nvPr/>
        </p:nvPicPr>
        <p:blipFill>
          <a:blip r:embed="rId2" r:link="rId3"/>
          <a:stretch>
            <a:fillRect/>
          </a:stretch>
        </p:blipFill>
        <p:spPr>
          <a:xfrm>
            <a:off x="1078230" y="2806700"/>
            <a:ext cx="3304540" cy="1513205"/>
          </a:xfrm>
          <a:prstGeom prst="rect">
            <a:avLst/>
          </a:prstGeom>
          <a:noFill/>
          <a:ln w="9525">
            <a:noFill/>
          </a:ln>
        </p:spPr>
      </p:pic>
      <p:pic>
        <p:nvPicPr>
          <p:cNvPr id="101" name="图片 100"/>
          <p:cNvPicPr/>
          <p:nvPr/>
        </p:nvPicPr>
        <p:blipFill>
          <a:blip r:embed="rId4" r:link="rId5"/>
          <a:stretch>
            <a:fillRect/>
          </a:stretch>
        </p:blipFill>
        <p:spPr>
          <a:xfrm>
            <a:off x="1078230" y="4533265"/>
            <a:ext cx="2346325" cy="1410335"/>
          </a:xfrm>
          <a:prstGeom prst="rect">
            <a:avLst/>
          </a:prstGeom>
          <a:noFill/>
          <a:ln w="9525">
            <a:noFill/>
          </a:ln>
        </p:spPr>
      </p:pic>
      <p:pic>
        <p:nvPicPr>
          <p:cNvPr id="102" name="图片 101"/>
          <p:cNvPicPr/>
          <p:nvPr/>
        </p:nvPicPr>
        <p:blipFill>
          <a:blip r:embed="rId6" r:link="rId7"/>
          <a:stretch>
            <a:fillRect/>
          </a:stretch>
        </p:blipFill>
        <p:spPr>
          <a:xfrm>
            <a:off x="3529330" y="4533265"/>
            <a:ext cx="2025650" cy="1410335"/>
          </a:xfrm>
          <a:prstGeom prst="rect">
            <a:avLst/>
          </a:prstGeom>
          <a:noFill/>
          <a:ln w="9525">
            <a:noFill/>
          </a:ln>
        </p:spPr>
      </p:pic>
      <p:pic>
        <p:nvPicPr>
          <p:cNvPr id="8" name="图片 7"/>
          <p:cNvPicPr>
            <a:picLocks noChangeAspect="1"/>
          </p:cNvPicPr>
          <p:nvPr/>
        </p:nvPicPr>
        <p:blipFill>
          <a:blip r:embed="rId8"/>
          <a:stretch>
            <a:fillRect/>
          </a:stretch>
        </p:blipFill>
        <p:spPr>
          <a:xfrm>
            <a:off x="5720715" y="4533265"/>
            <a:ext cx="1909445" cy="1365250"/>
          </a:xfrm>
          <a:prstGeom prst="rect">
            <a:avLst/>
          </a:prstGeom>
        </p:spPr>
      </p:pic>
      <p:pic>
        <p:nvPicPr>
          <p:cNvPr id="13" name="图片 12" descr="ec2"/>
          <p:cNvPicPr>
            <a:picLocks noChangeAspect="1"/>
          </p:cNvPicPr>
          <p:nvPr/>
        </p:nvPicPr>
        <p:blipFill>
          <a:blip r:embed="rId9"/>
          <a:stretch>
            <a:fillRect/>
          </a:stretch>
        </p:blipFill>
        <p:spPr>
          <a:xfrm>
            <a:off x="4581525" y="2806700"/>
            <a:ext cx="1626870" cy="1487170"/>
          </a:xfrm>
          <a:prstGeom prst="rect">
            <a:avLst/>
          </a:prstGeom>
        </p:spPr>
      </p:pic>
      <p:pic>
        <p:nvPicPr>
          <p:cNvPr id="14" name="图片 13"/>
          <p:cNvPicPr>
            <a:picLocks noChangeAspect="1"/>
          </p:cNvPicPr>
          <p:nvPr/>
        </p:nvPicPr>
        <p:blipFill>
          <a:blip r:embed="rId10"/>
          <a:stretch>
            <a:fillRect/>
          </a:stretch>
        </p:blipFill>
        <p:spPr>
          <a:xfrm>
            <a:off x="6407150" y="2880995"/>
            <a:ext cx="4442460" cy="1005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1.2  Longest Chain Rule (Nakamoto Consensus)</a:t>
            </a:r>
            <a:endPar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1566545" y="1672473"/>
            <a:ext cx="10564496" cy="4356852"/>
            <a:chOff x="5908060" y="2070329"/>
            <a:chExt cx="5339992" cy="3603166"/>
          </a:xfrm>
        </p:grpSpPr>
        <p:sp>
          <p:nvSpPr>
            <p:cNvPr id="10" name="iSḷïḑé"/>
            <p:cNvSpPr/>
            <p:nvPr/>
          </p:nvSpPr>
          <p:spPr>
            <a:xfrm>
              <a:off x="5908060" y="2070329"/>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210415" y="2131868"/>
              <a:ext cx="5037637" cy="1487756"/>
            </a:xfrm>
            <a:prstGeom prst="rect">
              <a:avLst/>
            </a:prstGeom>
            <a:noFill/>
          </p:spPr>
          <p:txBody>
            <a:bodyPr wrap="square" lIns="91440" tIns="45720" rIns="91440" bIns="45720" anchor="ctr" anchorCtr="0">
              <a:noAutofit/>
            </a:bodyPr>
            <a:lstStyle/>
            <a:p>
              <a:pPr>
                <a:lnSpc>
                  <a:spcPct val="120000"/>
                </a:lnSpc>
              </a:pPr>
              <a:r>
                <a:rPr lang="en-US" altLang="zh-CN" sz="1900" b="1" dirty="0">
                  <a:gradFill>
                    <a:gsLst>
                      <a:gs pos="0">
                        <a:srgbClr val="FE4444"/>
                      </a:gs>
                      <a:gs pos="100000">
                        <a:srgbClr val="832B2B"/>
                      </a:gs>
                    </a:gsLst>
                    <a:lin scaled="0"/>
                  </a:gradFill>
                  <a:latin typeface="微软雅黑" panose="020B0503020204020204" pitchFamily="34" charset="-122"/>
                  <a:ea typeface="微软雅黑" panose="020B0503020204020204" pitchFamily="34" charset="-122"/>
                  <a:sym typeface="Open Sans" panose="020B0606030504020204" pitchFamily="34" charset="0"/>
                </a:rPr>
                <a:t>- Ideal case: All blocks will form a chain and every block will be confirmed at last.</a:t>
              </a:r>
              <a:endParaRPr lang="en-US" altLang="zh-CN" sz="1900" b="1" dirty="0">
                <a:gradFill>
                  <a:gsLst>
                    <a:gs pos="0">
                      <a:srgbClr val="FE4444"/>
                    </a:gs>
                    <a:gs pos="100000">
                      <a:srgbClr val="832B2B"/>
                    </a:gs>
                  </a:gsLst>
                  <a:lin scaled="0"/>
                </a:gradFill>
                <a:latin typeface="微软雅黑" panose="020B0503020204020204" pitchFamily="34" charset="-122"/>
                <a:ea typeface="微软雅黑" panose="020B0503020204020204" pitchFamily="34" charset="-122"/>
                <a:sym typeface="Open Sans" panose="020B0606030504020204" pitchFamily="34" charset="0"/>
              </a:endParaRPr>
            </a:p>
            <a:p>
              <a:pPr>
                <a:lnSpc>
                  <a:spcPct val="120000"/>
                </a:lnSpc>
              </a:pP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a:p>
              <a:pPr>
                <a:lnSpc>
                  <a:spcPct val="120000"/>
                </a:lnSpc>
              </a:pPr>
              <a:r>
                <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rPr>
                <a:t>- Unfortunate Reality: Branches may occur in the system due to network delay.</a:t>
              </a: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a:p>
              <a:pPr>
                <a:lnSpc>
                  <a:spcPct val="120000"/>
                </a:lnSpc>
              </a:pP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p:txBody>
        </p:sp>
      </p:grpSp>
      <p:pic>
        <p:nvPicPr>
          <p:cNvPr id="5" name="图片 4"/>
          <p:cNvPicPr>
            <a:picLocks noChangeAspect="1"/>
          </p:cNvPicPr>
          <p:nvPr/>
        </p:nvPicPr>
        <p:blipFill>
          <a:blip r:embed="rId3"/>
          <a:stretch>
            <a:fillRect/>
          </a:stretch>
        </p:blipFill>
        <p:spPr>
          <a:xfrm>
            <a:off x="2343785" y="3484245"/>
            <a:ext cx="4511040" cy="2430780"/>
          </a:xfrm>
          <a:prstGeom prst="rect">
            <a:avLst/>
          </a:prstGeom>
        </p:spPr>
      </p:pic>
      <p:sp>
        <p:nvSpPr>
          <p:cNvPr id="8" name="文本框 7"/>
          <p:cNvSpPr txBox="1"/>
          <p:nvPr/>
        </p:nvSpPr>
        <p:spPr>
          <a:xfrm>
            <a:off x="6563360" y="3484245"/>
            <a:ext cx="5091430" cy="2584450"/>
          </a:xfrm>
          <a:prstGeom prst="rect">
            <a:avLst/>
          </a:prstGeom>
          <a:noFill/>
        </p:spPr>
        <p:txBody>
          <a:bodyPr wrap="square" rtlCol="0">
            <a:spAutoFit/>
          </a:bodyPr>
          <a:p>
            <a:r>
              <a:rPr lang="en-US" altLang="zh-CN" b="1"/>
              <a:t>L</a:t>
            </a:r>
            <a:r>
              <a:rPr lang="zh-CN" altLang="en-US" b="1"/>
              <a:t>ongest </a:t>
            </a:r>
            <a:r>
              <a:rPr lang="en-US" altLang="zh-CN" b="1"/>
              <a:t>C</a:t>
            </a:r>
            <a:r>
              <a:rPr lang="zh-CN" altLang="en-US" b="1"/>
              <a:t>hain </a:t>
            </a:r>
            <a:r>
              <a:rPr lang="en-US" altLang="zh-CN" b="1"/>
              <a:t>R</a:t>
            </a:r>
            <a:r>
              <a:rPr lang="zh-CN" altLang="en-US" b="1"/>
              <a:t>ule</a:t>
            </a:r>
            <a:r>
              <a:rPr lang="en-US" altLang="zh-CN" b="1"/>
              <a:t>: </a:t>
            </a:r>
            <a:r>
              <a:rPr lang="zh-CN" altLang="en-US"/>
              <a:t> </a:t>
            </a:r>
            <a:r>
              <a:rPr lang="en-US" altLang="zh-CN"/>
              <a:t>A</a:t>
            </a:r>
            <a:r>
              <a:rPr lang="zh-CN" altLang="en-US"/>
              <a:t>t any time, for a miner, he</a:t>
            </a:r>
            <a:r>
              <a:rPr lang="en-US" altLang="zh-CN"/>
              <a:t>/she</a:t>
            </a:r>
            <a:r>
              <a:rPr lang="zh-CN" altLang="en-US"/>
              <a:t> always mines on the end of the longest chain from his</a:t>
            </a:r>
            <a:r>
              <a:rPr lang="en-US" altLang="zh-CN"/>
              <a:t>/her</a:t>
            </a:r>
            <a:r>
              <a:rPr lang="zh-CN" altLang="en-US"/>
              <a:t> view of the whole system (may be different from the exact state of the state of the system, due to network delay). The scheme guarantees that the consensus </a:t>
            </a:r>
            <a:r>
              <a:rPr lang="en-US" altLang="zh-CN"/>
              <a:t>is</a:t>
            </a:r>
            <a:r>
              <a:rPr lang="zh-CN" altLang="en-US"/>
              <a:t> based on majority of the community</a:t>
            </a:r>
            <a:r>
              <a:rPr lang="en-US" altLang="zh-CN"/>
              <a:t>. Transactions only packed in orphaned blocks won’t be confirmed and need a re-broadcasting process.</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1.3  Other Instances of Blockchain System</a:t>
            </a:r>
            <a:endPar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1566545" y="1672473"/>
            <a:ext cx="10564496" cy="4356852"/>
            <a:chOff x="5908060" y="2070329"/>
            <a:chExt cx="5339992" cy="3603166"/>
          </a:xfrm>
        </p:grpSpPr>
        <p:sp>
          <p:nvSpPr>
            <p:cNvPr id="10" name="iSḷïḑé"/>
            <p:cNvSpPr/>
            <p:nvPr/>
          </p:nvSpPr>
          <p:spPr>
            <a:xfrm>
              <a:off x="5908060" y="2070329"/>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210415" y="2131868"/>
              <a:ext cx="5037637" cy="1487756"/>
            </a:xfrm>
            <a:prstGeom prst="rect">
              <a:avLst/>
            </a:prstGeom>
            <a:noFill/>
          </p:spPr>
          <p:txBody>
            <a:bodyPr wrap="square" lIns="91440" tIns="45720" rIns="91440" bIns="45720" anchor="ctr" anchorCtr="0">
              <a:noAutofit/>
            </a:bodyPr>
            <a:lstStyle/>
            <a:p>
              <a:pPr>
                <a:lnSpc>
                  <a:spcPct val="120000"/>
                </a:lnSpc>
              </a:pP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p:txBody>
        </p:sp>
      </p:grpSp>
      <p:sp>
        <p:nvSpPr>
          <p:cNvPr id="9" name="文本框 8"/>
          <p:cNvSpPr txBox="1"/>
          <p:nvPr/>
        </p:nvSpPr>
        <p:spPr>
          <a:xfrm>
            <a:off x="6457950" y="1559560"/>
            <a:ext cx="4073525" cy="2030095"/>
          </a:xfrm>
          <a:prstGeom prst="rect">
            <a:avLst/>
          </a:prstGeom>
          <a:noFill/>
        </p:spPr>
        <p:txBody>
          <a:bodyPr wrap="square" rtlCol="0">
            <a:spAutoFit/>
          </a:bodyPr>
          <a:p>
            <a:r>
              <a:rPr lang="en-US" altLang="zh-CN" b="1">
                <a:gradFill>
                  <a:gsLst>
                    <a:gs pos="0">
                      <a:srgbClr val="E30000"/>
                    </a:gs>
                    <a:gs pos="100000">
                      <a:srgbClr val="760303"/>
                    </a:gs>
                  </a:gsLst>
                  <a:lin scaled="0"/>
                </a:gradFill>
              </a:rPr>
              <a:t>Ethereum (By V.Buterin):</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concept of uncle block as a generalization of parent block</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gas limit and gas fee</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decreases the latency, </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increases the throughput </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second generation of blockchain</a:t>
            </a:r>
            <a:endParaRPr lang="en-US" altLang="zh-CN" b="1">
              <a:gradFill>
                <a:gsLst>
                  <a:gs pos="0">
                    <a:srgbClr val="E30000"/>
                  </a:gs>
                  <a:gs pos="100000">
                    <a:srgbClr val="760303"/>
                  </a:gs>
                </a:gsLst>
                <a:lin scaled="0"/>
              </a:gradFill>
            </a:endParaRPr>
          </a:p>
        </p:txBody>
      </p:sp>
      <p:pic>
        <p:nvPicPr>
          <p:cNvPr id="104" name="图片 103"/>
          <p:cNvPicPr/>
          <p:nvPr/>
        </p:nvPicPr>
        <p:blipFill>
          <a:blip r:embed="rId3" r:link="rId4"/>
          <a:stretch>
            <a:fillRect/>
          </a:stretch>
        </p:blipFill>
        <p:spPr>
          <a:xfrm>
            <a:off x="2922270" y="1379855"/>
            <a:ext cx="3147060" cy="2341245"/>
          </a:xfrm>
          <a:prstGeom prst="rect">
            <a:avLst/>
          </a:prstGeom>
          <a:noFill/>
          <a:ln w="9525">
            <a:noFill/>
          </a:ln>
        </p:spPr>
      </p:pic>
      <p:sp>
        <p:nvSpPr>
          <p:cNvPr id="11" name="文本框 10"/>
          <p:cNvSpPr txBox="1"/>
          <p:nvPr/>
        </p:nvSpPr>
        <p:spPr>
          <a:xfrm>
            <a:off x="2298700" y="4170045"/>
            <a:ext cx="5734685" cy="1753235"/>
          </a:xfrm>
          <a:prstGeom prst="rect">
            <a:avLst/>
          </a:prstGeom>
          <a:noFill/>
        </p:spPr>
        <p:txBody>
          <a:bodyPr wrap="square" rtlCol="0">
            <a:spAutoFit/>
          </a:bodyPr>
          <a:p>
            <a:r>
              <a:rPr lang="en-US" altLang="zh-CN" b="1">
                <a:solidFill>
                  <a:srgbClr val="00B050"/>
                </a:solidFill>
              </a:rPr>
              <a:t>Conflux (By IIIS members Li Chenxing and Long Fan):</a:t>
            </a:r>
            <a:endParaRPr lang="en-US" altLang="zh-CN" b="1">
              <a:solidFill>
                <a:srgbClr val="00B050"/>
              </a:solidFill>
            </a:endParaRPr>
          </a:p>
          <a:p>
            <a:r>
              <a:rPr lang="en-US" altLang="zh-CN" b="1">
                <a:solidFill>
                  <a:srgbClr val="00B050"/>
                </a:solidFill>
              </a:rPr>
              <a:t>- Generate a topological order to avoid any orphaned blocks, and apply Link-Cut Tree algorithm to speed up the process, which increases the throughtput in order of magnitude</a:t>
            </a:r>
            <a:endParaRPr lang="en-US" altLang="zh-CN" b="1">
              <a:solidFill>
                <a:srgbClr val="00B050"/>
              </a:solidFill>
            </a:endParaRPr>
          </a:p>
          <a:p>
            <a:r>
              <a:rPr lang="en-US" altLang="zh-CN" b="1">
                <a:solidFill>
                  <a:srgbClr val="00B050"/>
                </a:solidFill>
              </a:rPr>
              <a:t>- GHAST protocol: decrease confirmation time</a:t>
            </a:r>
            <a:endParaRPr lang="en-US" altLang="zh-CN" b="1">
              <a:solidFill>
                <a:srgbClr val="00B050"/>
              </a:solidFill>
            </a:endParaRPr>
          </a:p>
        </p:txBody>
      </p:sp>
      <p:pic>
        <p:nvPicPr>
          <p:cNvPr id="12" name="图片 11"/>
          <p:cNvPicPr>
            <a:picLocks noChangeAspect="1"/>
          </p:cNvPicPr>
          <p:nvPr/>
        </p:nvPicPr>
        <p:blipFill>
          <a:blip r:embed="rId5"/>
          <a:stretch>
            <a:fillRect/>
          </a:stretch>
        </p:blipFill>
        <p:spPr>
          <a:xfrm>
            <a:off x="8033385" y="4397375"/>
            <a:ext cx="2939415" cy="887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1.3  Other Instances of Blockchain System</a:t>
            </a:r>
            <a:endPar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1566545" y="1672473"/>
            <a:ext cx="10564496" cy="4356852"/>
            <a:chOff x="5908060" y="2070329"/>
            <a:chExt cx="5339992" cy="3603166"/>
          </a:xfrm>
        </p:grpSpPr>
        <p:sp>
          <p:nvSpPr>
            <p:cNvPr id="10" name="iSḷïḑé"/>
            <p:cNvSpPr/>
            <p:nvPr/>
          </p:nvSpPr>
          <p:spPr>
            <a:xfrm>
              <a:off x="5908060" y="2070329"/>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210415" y="2131868"/>
              <a:ext cx="5037637" cy="1487756"/>
            </a:xfrm>
            <a:prstGeom prst="rect">
              <a:avLst/>
            </a:prstGeom>
            <a:noFill/>
          </p:spPr>
          <p:txBody>
            <a:bodyPr wrap="square" lIns="91440" tIns="45720" rIns="91440" bIns="45720" anchor="ctr" anchorCtr="0">
              <a:noAutofit/>
            </a:bodyPr>
            <a:lstStyle/>
            <a:p>
              <a:pPr>
                <a:lnSpc>
                  <a:spcPct val="120000"/>
                </a:lnSpc>
              </a:pP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p:txBody>
        </p:sp>
      </p:grpSp>
      <p:pic>
        <p:nvPicPr>
          <p:cNvPr id="7" name="图片 6"/>
          <p:cNvPicPr>
            <a:picLocks noChangeAspect="1"/>
          </p:cNvPicPr>
          <p:nvPr/>
        </p:nvPicPr>
        <p:blipFill>
          <a:blip r:embed="rId3"/>
          <a:stretch>
            <a:fillRect/>
          </a:stretch>
        </p:blipFill>
        <p:spPr>
          <a:xfrm>
            <a:off x="3017520" y="1236980"/>
            <a:ext cx="2740025" cy="2687955"/>
          </a:xfrm>
          <a:prstGeom prst="rect">
            <a:avLst/>
          </a:prstGeom>
        </p:spPr>
      </p:pic>
      <p:sp>
        <p:nvSpPr>
          <p:cNvPr id="9" name="文本框 8"/>
          <p:cNvSpPr txBox="1"/>
          <p:nvPr/>
        </p:nvSpPr>
        <p:spPr>
          <a:xfrm>
            <a:off x="7014845" y="1289050"/>
            <a:ext cx="4073525" cy="2584450"/>
          </a:xfrm>
          <a:prstGeom prst="rect">
            <a:avLst/>
          </a:prstGeom>
          <a:noFill/>
        </p:spPr>
        <p:txBody>
          <a:bodyPr wrap="square" rtlCol="0">
            <a:spAutoFit/>
          </a:bodyPr>
          <a:p>
            <a:r>
              <a:rPr lang="en-US" altLang="zh-CN" b="1">
                <a:gradFill>
                  <a:gsLst>
                    <a:gs pos="0">
                      <a:srgbClr val="E30000"/>
                    </a:gs>
                    <a:gs pos="100000">
                      <a:srgbClr val="760303"/>
                    </a:gs>
                  </a:gsLst>
                  <a:lin scaled="0"/>
                </a:gradFill>
              </a:rPr>
              <a:t>Hyperledger (By Linux Community):</a:t>
            </a:r>
            <a:endParaRPr lang="en-US" altLang="zh-CN" b="1">
              <a:gradFill>
                <a:gsLst>
                  <a:gs pos="0">
                    <a:srgbClr val="E30000"/>
                  </a:gs>
                  <a:gs pos="100000">
                    <a:srgbClr val="760303"/>
                  </a:gs>
                </a:gsLst>
                <a:lin scaled="0"/>
              </a:gradFill>
            </a:endParaRPr>
          </a:p>
          <a:p>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No correspsonding </a:t>
            </a:r>
            <a:r>
              <a:rPr lang="en-US" altLang="zh-CN" b="1">
                <a:gradFill>
                  <a:gsLst>
                    <a:gs pos="0">
                      <a:srgbClr val="E30000"/>
                    </a:gs>
                    <a:gs pos="100000">
                      <a:srgbClr val="760303"/>
                    </a:gs>
                  </a:gsLst>
                  <a:lin scaled="0"/>
                </a:gradFill>
              </a:rPr>
              <a:t>cryptocurrency, thus hard to be intervened by market</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Users should be granted access to the system instead of free entering</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Widely used in enterprise-grade blockchain deployments and building distributed system </a:t>
            </a:r>
            <a:endParaRPr lang="en-US" altLang="zh-CN" b="1">
              <a:gradFill>
                <a:gsLst>
                  <a:gs pos="0">
                    <a:srgbClr val="E30000"/>
                  </a:gs>
                  <a:gs pos="100000">
                    <a:srgbClr val="760303"/>
                  </a:gs>
                </a:gsLst>
                <a:lin scaled="0"/>
              </a:gradFill>
            </a:endParaRPr>
          </a:p>
        </p:txBody>
      </p:sp>
      <p:sp>
        <p:nvSpPr>
          <p:cNvPr id="11" name="文本框 10"/>
          <p:cNvSpPr txBox="1"/>
          <p:nvPr/>
        </p:nvSpPr>
        <p:spPr>
          <a:xfrm>
            <a:off x="1886585" y="4170045"/>
            <a:ext cx="5734685" cy="2861310"/>
          </a:xfrm>
          <a:prstGeom prst="rect">
            <a:avLst/>
          </a:prstGeom>
          <a:noFill/>
        </p:spPr>
        <p:txBody>
          <a:bodyPr wrap="square" rtlCol="0">
            <a:spAutoFit/>
          </a:bodyPr>
          <a:p>
            <a:r>
              <a:rPr lang="en-US" altLang="zh-CN" b="1">
                <a:solidFill>
                  <a:srgbClr val="00B050"/>
                </a:solidFill>
              </a:rPr>
              <a:t>PPCoin (themed Proof-of-Stake (PoS) System):</a:t>
            </a:r>
            <a:endParaRPr lang="en-US" altLang="zh-CN" b="1">
              <a:solidFill>
                <a:srgbClr val="00B050"/>
              </a:solidFill>
            </a:endParaRPr>
          </a:p>
          <a:p>
            <a:endParaRPr lang="en-US" altLang="zh-CN" b="1">
              <a:solidFill>
                <a:srgbClr val="00B050"/>
              </a:solidFill>
            </a:endParaRPr>
          </a:p>
          <a:p>
            <a:r>
              <a:rPr lang="en-US" altLang="zh-CN" b="1">
                <a:solidFill>
                  <a:srgbClr val="00B050"/>
                </a:solidFill>
              </a:rPr>
              <a:t>- PoW System is eco-unfriendly (power-consuming)</a:t>
            </a:r>
            <a:endParaRPr lang="en-US" altLang="zh-CN" b="1">
              <a:solidFill>
                <a:srgbClr val="00B050"/>
              </a:solidFill>
            </a:endParaRPr>
          </a:p>
          <a:p>
            <a:r>
              <a:rPr lang="en-US" altLang="zh-CN" b="1">
                <a:solidFill>
                  <a:srgbClr val="00B050"/>
                </a:solidFill>
              </a:rPr>
              <a:t>- Decide users' significance of vote by amount of coins they have: "one-coin-one-vote" mode</a:t>
            </a:r>
            <a:endParaRPr lang="en-US" altLang="zh-CN" b="1">
              <a:solidFill>
                <a:srgbClr val="00B050"/>
              </a:solidFill>
            </a:endParaRPr>
          </a:p>
          <a:p>
            <a:r>
              <a:rPr lang="en-US" altLang="zh-CN" b="1">
                <a:solidFill>
                  <a:srgbClr val="00B050"/>
                </a:solidFill>
              </a:rPr>
              <a:t>- Security: Those who are more significant hold </a:t>
            </a:r>
            <a:r>
              <a:rPr lang="en-US" altLang="zh-CN" b="1">
                <a:solidFill>
                  <a:srgbClr val="00B050"/>
                </a:solidFill>
              </a:rPr>
              <a:t>more</a:t>
            </a:r>
            <a:endParaRPr lang="en-US" altLang="zh-CN" b="1">
              <a:solidFill>
                <a:srgbClr val="00B050"/>
              </a:solidFill>
            </a:endParaRPr>
          </a:p>
          <a:p>
            <a:r>
              <a:rPr lang="en-US" altLang="zh-CN" b="1">
                <a:solidFill>
                  <a:srgbClr val="00B050"/>
                </a:solidFill>
              </a:rPr>
              <a:t>coins and thus </a:t>
            </a:r>
            <a:r>
              <a:rPr lang="en-US" altLang="zh-CN" b="1">
                <a:solidFill>
                  <a:srgbClr val="00B050"/>
                </a:solidFill>
              </a:rPr>
              <a:t>has less motivation to attack (which will only result in devaluation of their coins in stake)</a:t>
            </a:r>
            <a:endParaRPr lang="en-US" altLang="zh-CN" b="1">
              <a:solidFill>
                <a:srgbClr val="00B050"/>
              </a:solidFill>
            </a:endParaRPr>
          </a:p>
          <a:p>
            <a:r>
              <a:rPr lang="en-US" altLang="zh-CN" b="1">
                <a:solidFill>
                  <a:srgbClr val="00B050"/>
                </a:solidFill>
              </a:rPr>
              <a:t>- Fatal Weakness: Nothing-at-Stake A</a:t>
            </a:r>
            <a:r>
              <a:rPr lang="en-US" altLang="zh-CN" b="1">
                <a:solidFill>
                  <a:srgbClr val="00B050"/>
                </a:solidFill>
              </a:rPr>
              <a:t>ttack</a:t>
            </a:r>
            <a:endParaRPr lang="en-US" altLang="zh-CN" b="1">
              <a:solidFill>
                <a:srgbClr val="00B050"/>
              </a:solidFill>
            </a:endParaRPr>
          </a:p>
          <a:p>
            <a:endParaRPr lang="en-US" altLang="zh-CN" b="1">
              <a:solidFill>
                <a:srgbClr val="00B050"/>
              </a:solidFill>
            </a:endParaRPr>
          </a:p>
        </p:txBody>
      </p:sp>
      <p:pic>
        <p:nvPicPr>
          <p:cNvPr id="5" name="图片 4"/>
          <p:cNvPicPr>
            <a:picLocks noChangeAspect="1"/>
          </p:cNvPicPr>
          <p:nvPr/>
        </p:nvPicPr>
        <p:blipFill>
          <a:blip r:embed="rId4"/>
          <a:stretch>
            <a:fillRect/>
          </a:stretch>
        </p:blipFill>
        <p:spPr>
          <a:xfrm>
            <a:off x="10023475" y="4554855"/>
            <a:ext cx="1912620" cy="1028700"/>
          </a:xfrm>
          <a:prstGeom prst="rect">
            <a:avLst/>
          </a:prstGeom>
        </p:spPr>
      </p:pic>
      <p:pic>
        <p:nvPicPr>
          <p:cNvPr id="8" name="图片 7"/>
          <p:cNvPicPr>
            <a:picLocks noChangeAspect="1"/>
          </p:cNvPicPr>
          <p:nvPr/>
        </p:nvPicPr>
        <p:blipFill>
          <a:blip r:embed="rId5"/>
          <a:stretch>
            <a:fillRect/>
          </a:stretch>
        </p:blipFill>
        <p:spPr>
          <a:xfrm>
            <a:off x="7520305" y="4109720"/>
            <a:ext cx="2442845" cy="1919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8" name="组合 17"/>
          <p:cNvGrpSpPr/>
          <p:nvPr/>
        </p:nvGrpSpPr>
        <p:grpSpPr>
          <a:xfrm>
            <a:off x="-227965" y="1139875"/>
            <a:ext cx="12192000" cy="5372050"/>
            <a:chOff x="0" y="1485950"/>
            <a:chExt cx="12192000" cy="5372050"/>
          </a:xfrm>
        </p:grpSpPr>
        <p:sp>
          <p:nvSpPr>
            <p:cNvPr id="19" name="矩形 18"/>
            <p:cNvSpPr/>
            <p:nvPr/>
          </p:nvSpPr>
          <p:spPr>
            <a:xfrm>
              <a:off x="0" y="3429000"/>
              <a:ext cx="1219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20" name="组合 19"/>
            <p:cNvGrpSpPr/>
            <p:nvPr/>
          </p:nvGrpSpPr>
          <p:grpSpPr>
            <a:xfrm>
              <a:off x="1137920" y="1991360"/>
              <a:ext cx="2875280" cy="2875280"/>
              <a:chOff x="1137920" y="1991360"/>
              <a:chExt cx="2875280" cy="2875280"/>
            </a:xfrm>
          </p:grpSpPr>
          <p:sp>
            <p:nvSpPr>
              <p:cNvPr id="27" name="矩形 26"/>
              <p:cNvSpPr/>
              <p:nvPr/>
            </p:nvSpPr>
            <p:spPr>
              <a:xfrm>
                <a:off x="1137920" y="1991360"/>
                <a:ext cx="2875280" cy="287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文本框 27"/>
              <p:cNvSpPr txBox="1"/>
              <p:nvPr/>
            </p:nvSpPr>
            <p:spPr>
              <a:xfrm>
                <a:off x="1803400" y="2443450"/>
                <a:ext cx="1544320" cy="1569660"/>
              </a:xfrm>
              <a:prstGeom prst="rect">
                <a:avLst/>
              </a:prstGeom>
              <a:noFill/>
            </p:spPr>
            <p:txBody>
              <a:bodyPr wrap="square" rtlCol="0">
                <a:spAutoFit/>
              </a:bodyPr>
              <a:lstStyle/>
              <a:p>
                <a:pPr algn="ctr"/>
                <a:r>
                  <a:rPr lang="en-US" altLang="zh-CN" sz="9600" dirty="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2</a:t>
                </a:r>
                <a:endParaRPr lang="zh-CN" altLang="en-US" sz="9600" dirty="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9" name="直角三角形 28"/>
              <p:cNvSpPr/>
              <p:nvPr/>
            </p:nvSpPr>
            <p:spPr>
              <a:xfrm>
                <a:off x="1137920" y="1991360"/>
                <a:ext cx="1615440" cy="2875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文本框 29"/>
              <p:cNvSpPr txBox="1"/>
              <p:nvPr/>
            </p:nvSpPr>
            <p:spPr>
              <a:xfrm>
                <a:off x="1259840" y="3978209"/>
                <a:ext cx="2631440" cy="460375"/>
              </a:xfrm>
              <a:prstGeom prst="rect">
                <a:avLst/>
              </a:prstGeom>
              <a:noFill/>
            </p:spPr>
            <p:txBody>
              <a:bodyPr wrap="square" rtlCol="0">
                <a:spAutoFit/>
              </a:bodyPr>
              <a:lstStyle/>
              <a:p>
                <a:pPr algn="ctr"/>
                <a:r>
                  <a:rPr lang="en-US" altLang="zh-CN" sz="2400" b="1" spc="600" dirty="0" smtClean="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SECTION 2</a:t>
                </a:r>
                <a:endParaRPr lang="en-US" sz="2400" b="1" spc="6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22" name="文本框 21"/>
            <p:cNvSpPr txBox="1"/>
            <p:nvPr/>
          </p:nvSpPr>
          <p:spPr>
            <a:xfrm>
              <a:off x="4526915" y="3429050"/>
              <a:ext cx="6369685" cy="2891790"/>
            </a:xfrm>
            <a:prstGeom prst="rect">
              <a:avLst/>
            </a:prstGeom>
            <a:noFill/>
          </p:spPr>
          <p:txBody>
            <a:bodyPr wrap="square" rtlCol="0">
              <a:spAutoFit/>
            </a:bodyPr>
            <a:lstStyle/>
            <a:p>
              <a:pPr marL="0" indent="0" algn="ctr">
                <a:buNone/>
              </a:pPr>
              <a:r>
                <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rPr>
                <a:t>- 2.1</a:t>
              </a: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Recapture of definitions  </a:t>
              </a:r>
              <a:endPar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a:t>
              </a:r>
              <a:r>
                <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rPr>
                <a:t> </a:t>
              </a:r>
              <a:endPar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r>
                <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rPr>
                <a:t>- 2.2</a:t>
              </a: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Merkle-Damgard Construction</a:t>
              </a:r>
              <a:endPar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endParaRPr lang="en-US" altLang="zh-CN" sz="2600">
                <a:gradFill>
                  <a:gsLst>
                    <a:gs pos="0">
                      <a:srgbClr val="14CD68"/>
                    </a:gs>
                    <a:gs pos="100000">
                      <a:srgbClr val="0B6E38"/>
                    </a:gs>
                  </a:gsLst>
                  <a:lin scaled="0"/>
                </a:gradFill>
                <a:latin typeface="华文新魏" panose="02010800040101010101" charset="-122"/>
                <a:ea typeface="华文新魏" panose="02010800040101010101" charset="-122"/>
              </a:endParaRPr>
            </a:p>
            <a:p>
              <a:pPr marL="0" indent="0" algn="ctr">
                <a:buNone/>
              </a:pPr>
              <a:r>
                <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rPr>
                <a:t>- 2.3</a:t>
              </a: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SHA256D for Incrementing a Nonce</a:t>
              </a:r>
              <a:endPar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a:t>
              </a:r>
              <a:endPar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r>
                <a:rPr lang="en-US" altLang="zh-CN" sz="2600" b="1">
                  <a:gradFill>
                    <a:gsLst>
                      <a:gs pos="0">
                        <a:srgbClr val="14CD68"/>
                      </a:gs>
                      <a:gs pos="100000">
                        <a:srgbClr val="0B6E38"/>
                      </a:gs>
                    </a:gsLst>
                    <a:lin scaled="0"/>
                  </a:gradFill>
                  <a:latin typeface="华文新魏" panose="02010800040101010101" charset="-122"/>
                  <a:ea typeface="华文新魏" panose="02010800040101010101" charset="-122"/>
                  <a:sym typeface="+mn-ea"/>
                </a:rPr>
                <a:t>- 2.4</a:t>
              </a:r>
              <a:r>
                <a:rPr lang="en-US" altLang="zh-CN" sz="2600">
                  <a:gradFill>
                    <a:gsLst>
                      <a:gs pos="0">
                        <a:srgbClr val="14CD68"/>
                      </a:gs>
                      <a:gs pos="100000">
                        <a:srgbClr val="0B6E38"/>
                      </a:gs>
                    </a:gsLst>
                    <a:lin scaled="0"/>
                  </a:gradFill>
                  <a:latin typeface="华文新魏" panose="02010800040101010101" charset="-122"/>
                  <a:ea typeface="华文新魏" panose="02010800040101010101" charset="-122"/>
                  <a:sym typeface="+mn-ea"/>
                </a:rPr>
                <a:t> Ellipic Curves for Digital Signatures</a:t>
              </a:r>
              <a:endParaRPr lang="zh-CN" altLang="en-US" sz="2600" b="1" spc="800" dirty="0" smtClean="0">
                <a:solidFill>
                  <a:schemeClr val="tx1">
                    <a:lumMod val="75000"/>
                    <a:lumOff val="2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文本框 22"/>
            <p:cNvSpPr txBox="1"/>
            <p:nvPr/>
          </p:nvSpPr>
          <p:spPr>
            <a:xfrm>
              <a:off x="4151630" y="1485950"/>
              <a:ext cx="7685405" cy="1322070"/>
            </a:xfrm>
            <a:prstGeom prst="rect">
              <a:avLst/>
            </a:prstGeom>
            <a:noFill/>
          </p:spPr>
          <p:txBody>
            <a:bodyPr wrap="square" rtlCol="0">
              <a:spAutoFit/>
            </a:bodyPr>
            <a:lstStyle/>
            <a:p>
              <a:pPr algn="ctr"/>
              <a:r>
                <a:rPr lang="en-US" altLang="zh-CN" sz="4000" b="1" dirty="0">
                  <a:gradFill>
                    <a:gsLst>
                      <a:gs pos="0">
                        <a:srgbClr val="7B32B2"/>
                      </a:gs>
                      <a:gs pos="100000">
                        <a:srgbClr val="401A5D"/>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rPr>
                <a:t>How Cryptography Applies in Blockchain System</a:t>
              </a:r>
              <a:endParaRPr lang="en-US" altLang="zh-CN" sz="4000" b="1" spc="1000" dirty="0">
                <a:gradFill>
                  <a:gsLst>
                    <a:gs pos="0">
                      <a:srgbClr val="7B32B2"/>
                    </a:gs>
                    <a:gs pos="100000">
                      <a:srgbClr val="401A5D"/>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endParaRPr>
            </a:p>
          </p:txBody>
        </p:sp>
        <p:grpSp>
          <p:nvGrpSpPr>
            <p:cNvPr id="24" name="组合 23"/>
            <p:cNvGrpSpPr/>
            <p:nvPr/>
          </p:nvGrpSpPr>
          <p:grpSpPr>
            <a:xfrm>
              <a:off x="11145520" y="3429000"/>
              <a:ext cx="1046480" cy="3429000"/>
              <a:chOff x="11145520" y="3429000"/>
              <a:chExt cx="1046480" cy="3429000"/>
            </a:xfrm>
          </p:grpSpPr>
          <p:sp useBgFill="1">
            <p:nvSpPr>
              <p:cNvPr id="25" name="矩形 24"/>
              <p:cNvSpPr/>
              <p:nvPr/>
            </p:nvSpPr>
            <p:spPr>
              <a:xfrm>
                <a:off x="11145520" y="3429000"/>
                <a:ext cx="1046480" cy="239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useBgFill="1">
            <p:nvSpPr>
              <p:cNvPr id="26" name="矩形 25"/>
              <p:cNvSpPr/>
              <p:nvPr/>
            </p:nvSpPr>
            <p:spPr>
              <a:xfrm>
                <a:off x="11145520" y="3429000"/>
                <a:ext cx="104648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22360"/>
            <a:chOff x="1564640" y="738597"/>
            <a:chExt cx="10181590" cy="622360"/>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3.0  Fake News! (Some common misunderstanding)</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23772"/>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pic>
        <p:nvPicPr>
          <p:cNvPr id="8" name="图片 7"/>
          <p:cNvPicPr>
            <a:picLocks noChangeAspect="1"/>
          </p:cNvPicPr>
          <p:nvPr/>
        </p:nvPicPr>
        <p:blipFill>
          <a:blip r:embed="rId3"/>
          <a:stretch>
            <a:fillRect/>
          </a:stretch>
        </p:blipFill>
        <p:spPr>
          <a:xfrm>
            <a:off x="6418580" y="1108710"/>
            <a:ext cx="4150360" cy="5307330"/>
          </a:xfrm>
          <a:prstGeom prst="rect">
            <a:avLst/>
          </a:prstGeom>
        </p:spPr>
      </p:pic>
      <p:pic>
        <p:nvPicPr>
          <p:cNvPr id="9" name="图片 8"/>
          <p:cNvPicPr>
            <a:picLocks noChangeAspect="1"/>
          </p:cNvPicPr>
          <p:nvPr/>
        </p:nvPicPr>
        <p:blipFill>
          <a:blip r:embed="rId4"/>
          <a:stretch>
            <a:fillRect/>
          </a:stretch>
        </p:blipFill>
        <p:spPr>
          <a:xfrm>
            <a:off x="781050" y="1648460"/>
            <a:ext cx="4989195" cy="3763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3.1  Recapture of Definitions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5" name="文本框 14"/>
          <p:cNvSpPr txBox="1"/>
          <p:nvPr/>
        </p:nvSpPr>
        <p:spPr>
          <a:xfrm>
            <a:off x="5608320" y="1183640"/>
            <a:ext cx="5416550" cy="922020"/>
          </a:xfrm>
          <a:prstGeom prst="rect">
            <a:avLst/>
          </a:prstGeom>
          <a:noFill/>
        </p:spPr>
        <p:txBody>
          <a:bodyPr wrap="square" rtlCol="0">
            <a:spAutoFit/>
          </a:bodyPr>
          <a:p>
            <a:r>
              <a:rPr lang="en-US" altLang="zh-CN" b="1">
                <a:gradFill>
                  <a:gsLst>
                    <a:gs pos="0">
                      <a:srgbClr val="007BD3"/>
                    </a:gs>
                    <a:gs pos="100000">
                      <a:srgbClr val="034373"/>
                    </a:gs>
                  </a:gsLst>
                  <a:lin scaled="0"/>
                </a:gradFill>
              </a:rPr>
              <a:t>On the left : Definition of PCHF (used in 3.2&amp;3.3)</a:t>
            </a:r>
            <a:endParaRPr lang="en-US" altLang="zh-CN" b="1">
              <a:gradFill>
                <a:gsLst>
                  <a:gs pos="0">
                    <a:srgbClr val="007BD3"/>
                  </a:gs>
                  <a:gs pos="100000">
                    <a:srgbClr val="03437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Below: Definition of Unforgeable DS (used in 3.4)</a:t>
            </a:r>
            <a:endParaRPr lang="en-US" altLang="zh-CN" b="1">
              <a:gradFill>
                <a:gsLst>
                  <a:gs pos="0">
                    <a:srgbClr val="007BD3"/>
                  </a:gs>
                  <a:gs pos="100000">
                    <a:srgbClr val="034373"/>
                  </a:gs>
                </a:gsLst>
                <a:lin scaled="0"/>
              </a:gradFill>
            </a:endParaRPr>
          </a:p>
        </p:txBody>
      </p:sp>
      <p:pic>
        <p:nvPicPr>
          <p:cNvPr id="16" name="图片 15"/>
          <p:cNvPicPr>
            <a:picLocks noChangeAspect="1"/>
          </p:cNvPicPr>
          <p:nvPr/>
        </p:nvPicPr>
        <p:blipFill>
          <a:blip r:embed="rId3"/>
          <a:stretch>
            <a:fillRect/>
          </a:stretch>
        </p:blipFill>
        <p:spPr>
          <a:xfrm>
            <a:off x="1514475" y="1183640"/>
            <a:ext cx="3315335" cy="1861185"/>
          </a:xfrm>
          <a:prstGeom prst="rect">
            <a:avLst/>
          </a:prstGeom>
        </p:spPr>
      </p:pic>
      <p:pic>
        <p:nvPicPr>
          <p:cNvPr id="17" name="图片 16"/>
          <p:cNvPicPr>
            <a:picLocks noChangeAspect="1"/>
          </p:cNvPicPr>
          <p:nvPr/>
        </p:nvPicPr>
        <p:blipFill>
          <a:blip r:embed="rId4"/>
          <a:stretch>
            <a:fillRect/>
          </a:stretch>
        </p:blipFill>
        <p:spPr>
          <a:xfrm>
            <a:off x="1475740" y="3044825"/>
            <a:ext cx="3354070" cy="1751965"/>
          </a:xfrm>
          <a:prstGeom prst="rect">
            <a:avLst/>
          </a:prstGeom>
        </p:spPr>
      </p:pic>
      <p:pic>
        <p:nvPicPr>
          <p:cNvPr id="18" name="图片 17"/>
          <p:cNvPicPr>
            <a:picLocks noChangeAspect="1"/>
          </p:cNvPicPr>
          <p:nvPr/>
        </p:nvPicPr>
        <p:blipFill>
          <a:blip r:embed="rId5"/>
          <a:stretch>
            <a:fillRect/>
          </a:stretch>
        </p:blipFill>
        <p:spPr>
          <a:xfrm>
            <a:off x="1533525" y="4692015"/>
            <a:ext cx="3276600" cy="1755140"/>
          </a:xfrm>
          <a:prstGeom prst="rect">
            <a:avLst/>
          </a:prstGeom>
        </p:spPr>
      </p:pic>
      <p:pic>
        <p:nvPicPr>
          <p:cNvPr id="19" name="图片 18"/>
          <p:cNvPicPr>
            <a:picLocks noChangeAspect="1"/>
          </p:cNvPicPr>
          <p:nvPr/>
        </p:nvPicPr>
        <p:blipFill>
          <a:blip r:embed="rId6"/>
          <a:stretch>
            <a:fillRect/>
          </a:stretch>
        </p:blipFill>
        <p:spPr>
          <a:xfrm>
            <a:off x="6096000" y="2284095"/>
            <a:ext cx="4118610" cy="2604135"/>
          </a:xfrm>
          <a:prstGeom prst="rect">
            <a:avLst/>
          </a:prstGeom>
        </p:spPr>
      </p:pic>
      <p:pic>
        <p:nvPicPr>
          <p:cNvPr id="20" name="图片 19"/>
          <p:cNvPicPr>
            <a:picLocks noChangeAspect="1"/>
          </p:cNvPicPr>
          <p:nvPr/>
        </p:nvPicPr>
        <p:blipFill>
          <a:blip r:embed="rId7"/>
          <a:stretch>
            <a:fillRect/>
          </a:stretch>
        </p:blipFill>
        <p:spPr>
          <a:xfrm>
            <a:off x="6096000" y="4882515"/>
            <a:ext cx="4124325" cy="1564640"/>
          </a:xfrm>
          <a:prstGeom prst="rect">
            <a:avLst/>
          </a:prstGeom>
        </p:spPr>
      </p:pic>
      <p:pic>
        <p:nvPicPr>
          <p:cNvPr id="11" name="图片 10" descr="bear-thinking"/>
          <p:cNvPicPr>
            <a:picLocks noChangeAspect="1"/>
          </p:cNvPicPr>
          <p:nvPr/>
        </p:nvPicPr>
        <p:blipFill>
          <a:blip r:embed="rId8"/>
          <a:stretch>
            <a:fillRect/>
          </a:stretch>
        </p:blipFill>
        <p:spPr>
          <a:xfrm>
            <a:off x="10704830" y="547243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3.2  Merkle-Damgard Construction</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pic>
        <p:nvPicPr>
          <p:cNvPr id="8" name="图片 7"/>
          <p:cNvPicPr>
            <a:picLocks noChangeAspect="1"/>
          </p:cNvPicPr>
          <p:nvPr/>
        </p:nvPicPr>
        <p:blipFill>
          <a:blip r:embed="rId3"/>
          <a:stretch>
            <a:fillRect/>
          </a:stretch>
        </p:blipFill>
        <p:spPr>
          <a:xfrm>
            <a:off x="6414135" y="1181100"/>
            <a:ext cx="4177030" cy="1972945"/>
          </a:xfrm>
          <a:prstGeom prst="rect">
            <a:avLst/>
          </a:prstGeom>
        </p:spPr>
      </p:pic>
      <p:sp>
        <p:nvSpPr>
          <p:cNvPr id="18" name="文本框 17"/>
          <p:cNvSpPr txBox="1"/>
          <p:nvPr/>
        </p:nvSpPr>
        <p:spPr>
          <a:xfrm>
            <a:off x="6252210" y="3487420"/>
            <a:ext cx="5126990" cy="3138170"/>
          </a:xfrm>
          <a:prstGeom prst="rect">
            <a:avLst/>
          </a:prstGeom>
          <a:noFill/>
        </p:spPr>
        <p:txBody>
          <a:bodyPr wrap="square" rtlCol="0">
            <a:spAutoFit/>
          </a:bodyPr>
          <a:p>
            <a:r>
              <a:rPr lang="en-US" altLang="zh-CN" b="1">
                <a:gradFill>
                  <a:gsLst>
                    <a:gs pos="0">
                      <a:srgbClr val="7B32B2"/>
                    </a:gs>
                    <a:gs pos="100000">
                      <a:srgbClr val="401A5D"/>
                    </a:gs>
                  </a:gsLst>
                  <a:lin scaled="0"/>
                </a:gradFill>
              </a:rPr>
              <a:t>Key Property:</a:t>
            </a:r>
            <a:endParaRPr lang="en-US" altLang="zh-CN" b="1">
              <a:gradFill>
                <a:gsLst>
                  <a:gs pos="0">
                    <a:srgbClr val="7B32B2"/>
                  </a:gs>
                  <a:gs pos="100000">
                    <a:srgbClr val="401A5D"/>
                  </a:gs>
                </a:gsLst>
                <a:lin scaled="0"/>
              </a:gradFill>
            </a:endParaRPr>
          </a:p>
          <a:p>
            <a:r>
              <a:rPr lang="en-US" altLang="zh-CN" b="1">
                <a:gradFill>
                  <a:gsLst>
                    <a:gs pos="0">
                      <a:srgbClr val="7B32B2"/>
                    </a:gs>
                    <a:gs pos="100000">
                      <a:srgbClr val="401A5D"/>
                    </a:gs>
                  </a:gsLst>
                  <a:lin scaled="0"/>
                </a:gradFill>
              </a:rPr>
              <a:t>   If the original PCHF is collision-resistant and puzzle-friendly, then the generalization also holds the two properties (proved in a way similar to Hybrid Argument shown in class).</a:t>
            </a:r>
            <a:endParaRPr lang="en-US" altLang="zh-CN" b="1">
              <a:gradFill>
                <a:gsLst>
                  <a:gs pos="0">
                    <a:srgbClr val="7B32B2"/>
                  </a:gs>
                  <a:gs pos="100000">
                    <a:srgbClr val="401A5D"/>
                  </a:gs>
                </a:gsLst>
                <a:lin scaled="0"/>
              </a:gradFill>
            </a:endParaRPr>
          </a:p>
          <a:p>
            <a:endParaRPr lang="en-US" altLang="zh-CN" b="1">
              <a:gradFill>
                <a:gsLst>
                  <a:gs pos="0">
                    <a:srgbClr val="7B32B2"/>
                  </a:gs>
                  <a:gs pos="100000">
                    <a:srgbClr val="401A5D"/>
                  </a:gs>
                </a:gsLst>
                <a:lin scaled="0"/>
              </a:gradFill>
            </a:endParaRPr>
          </a:p>
          <a:p>
            <a:r>
              <a:rPr lang="en-US" altLang="zh-CN" b="1"/>
              <a:t>In practice: </a:t>
            </a:r>
            <a:endParaRPr lang="en-US" altLang="zh-CN" b="1"/>
          </a:p>
          <a:p>
            <a:r>
              <a:rPr lang="en-US" altLang="zh-CN" b="1">
                <a:gradFill>
                  <a:gsLst>
                    <a:gs pos="0">
                      <a:srgbClr val="E30000"/>
                    </a:gs>
                    <a:gs pos="100000">
                      <a:srgbClr val="760303"/>
                    </a:gs>
                  </a:gsLst>
                  <a:lin scaled="0"/>
                </a:gradFill>
              </a:rPr>
              <a:t>- Finalisation function (for better mixing effect and avalanche effect (i.e. Small variation in input will affect the output drastically)).</a:t>
            </a:r>
            <a:endParaRPr lang="en-US" altLang="zh-CN" b="1">
              <a:gradFill>
                <a:gsLst>
                  <a:gs pos="0">
                    <a:srgbClr val="E30000"/>
                  </a:gs>
                  <a:gs pos="100000">
                    <a:srgbClr val="760303"/>
                  </a:gs>
                </a:gsLst>
                <a:lin scaled="0"/>
              </a:gradFill>
            </a:endParaRPr>
          </a:p>
          <a:p>
            <a:endParaRPr lang="en-US" altLang="zh-CN" b="1">
              <a:gradFill>
                <a:gsLst>
                  <a:gs pos="0">
                    <a:srgbClr val="E30000"/>
                  </a:gs>
                  <a:gs pos="100000">
                    <a:srgbClr val="760303"/>
                  </a:gs>
                </a:gsLst>
                <a:lin scaled="0"/>
              </a:gradFill>
            </a:endParaRPr>
          </a:p>
        </p:txBody>
      </p:sp>
      <p:pic>
        <p:nvPicPr>
          <p:cNvPr id="19" name="图片 18"/>
          <p:cNvPicPr>
            <a:picLocks noChangeAspect="1"/>
          </p:cNvPicPr>
          <p:nvPr/>
        </p:nvPicPr>
        <p:blipFill>
          <a:blip r:embed="rId4"/>
          <a:stretch>
            <a:fillRect/>
          </a:stretch>
        </p:blipFill>
        <p:spPr>
          <a:xfrm>
            <a:off x="713105" y="1264285"/>
            <a:ext cx="5001895" cy="5361305"/>
          </a:xfrm>
          <a:prstGeom prst="rect">
            <a:avLst/>
          </a:prstGeom>
        </p:spPr>
      </p:pic>
      <p:pic>
        <p:nvPicPr>
          <p:cNvPr id="11" name="图片 10" descr="bear-thinking"/>
          <p:cNvPicPr>
            <a:picLocks noChangeAspect="1"/>
          </p:cNvPicPr>
          <p:nvPr/>
        </p:nvPicPr>
        <p:blipFill>
          <a:blip r:embed="rId5"/>
          <a:stretch>
            <a:fillRect/>
          </a:stretch>
        </p:blipFill>
        <p:spPr>
          <a:xfrm>
            <a:off x="11052810" y="564642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3.3  SHA256D Algo for Incrementing a Nonce</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259840"/>
            <a:ext cx="10095865" cy="5077460"/>
          </a:xfrm>
          <a:prstGeom prst="rect">
            <a:avLst/>
          </a:prstGeom>
          <a:noFill/>
        </p:spPr>
        <p:txBody>
          <a:bodyPr wrap="square" rtlCol="0">
            <a:spAutoFit/>
          </a:bodyPr>
          <a:p>
            <a:r>
              <a:rPr lang="en-US" altLang="zh-CN" b="1">
                <a:gradFill>
                  <a:gsLst>
                    <a:gs pos="0">
                      <a:srgbClr val="007BD3"/>
                    </a:gs>
                    <a:gs pos="100000">
                      <a:srgbClr val="034373"/>
                    </a:gs>
                  </a:gsLst>
                  <a:lin scaled="0"/>
                </a:gradFill>
              </a:rPr>
              <a:t>SHA-256-D =  </a:t>
            </a:r>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SHA: Secure Hash Algorithm  +   256: Bits of the image of the function    +   D: Double</a:t>
            </a:r>
            <a:endParaRPr lang="en-US" altLang="zh-CN" b="1">
              <a:gradFill>
                <a:gsLst>
                  <a:gs pos="0">
                    <a:srgbClr val="007BD3"/>
                  </a:gs>
                  <a:gs pos="100000">
                    <a:srgbClr val="03437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E30000"/>
                    </a:gs>
                    <a:gs pos="100000">
                      <a:srgbClr val="760303"/>
                    </a:gs>
                  </a:gsLst>
                  <a:lin scaled="0"/>
                </a:gradFill>
              </a:rPr>
              <a:t>- Put forward by National Institute of Standards and Technology in 2001</a:t>
            </a:r>
            <a:endParaRPr lang="en-US" altLang="zh-CN" b="1">
              <a:gradFill>
                <a:gsLst>
                  <a:gs pos="0">
                    <a:srgbClr val="E30000"/>
                  </a:gs>
                  <a:gs pos="100000">
                    <a:srgbClr val="76030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 Based on a compression function from 768-bit to 256-bit and Merkle-Damgard Construction </a:t>
            </a:r>
            <a:endParaRPr lang="en-US" altLang="zh-CN" b="1">
              <a:gradFill>
                <a:gsLst>
                  <a:gs pos="0">
                    <a:srgbClr val="007BD3"/>
                  </a:gs>
                  <a:gs pos="100000">
                    <a:srgbClr val="03437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E30000"/>
                    </a:gs>
                    <a:gs pos="100000">
                      <a:srgbClr val="760303"/>
                    </a:gs>
                  </a:gsLst>
                  <a:lin scaled="0"/>
                </a:gradFill>
              </a:rPr>
              <a:t>- Its concrete scheme is complicated and tedious bitwise operations. Moreover, it lacks proof </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for its security, but there doesn’t exist known attack to it, either. Thus we omit it here. </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Usually,  in related research area, we often regard it as an oracle with the property as PCHF.</a:t>
            </a:r>
            <a:endParaRPr lang="en-US" altLang="zh-CN" b="1">
              <a:gradFill>
                <a:gsLst>
                  <a:gs pos="0">
                    <a:srgbClr val="E30000"/>
                  </a:gs>
                  <a:gs pos="100000">
                    <a:srgbClr val="76030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 It’s used to increment a nonce value in a block in Bitcoin system, where the hash value should  </a:t>
            </a:r>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   have enough number of 0s in its prefix to be confirmed by the community.</a:t>
            </a:r>
            <a:endParaRPr lang="en-US" altLang="zh-CN" b="1">
              <a:gradFill>
                <a:gsLst>
                  <a:gs pos="0">
                    <a:srgbClr val="007BD3"/>
                  </a:gs>
                  <a:gs pos="100000">
                    <a:srgbClr val="03437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E30000"/>
                    </a:gs>
                    <a:gs pos="100000">
                      <a:srgbClr val="760303"/>
                    </a:gs>
                  </a:gsLst>
                  <a:lin scaled="0"/>
                </a:gradFill>
              </a:rPr>
              <a:t>- Criterion for a Valid Block:</a:t>
            </a:r>
            <a:r>
              <a:rPr lang="en-US" altLang="zh-CN" b="1">
                <a:gradFill>
                  <a:gsLst>
                    <a:gs pos="0">
                      <a:srgbClr val="007BD3"/>
                    </a:gs>
                    <a:gs pos="100000">
                      <a:srgbClr val="034373"/>
                    </a:gs>
                  </a:gsLst>
                  <a:lin scaled="0"/>
                </a:gradFill>
              </a:rPr>
              <a:t> </a:t>
            </a:r>
            <a:endParaRPr lang="en-US" altLang="zh-CN" b="1">
              <a:gradFill>
                <a:gsLst>
                  <a:gs pos="0">
                    <a:srgbClr val="007BD3"/>
                  </a:gs>
                  <a:gs pos="100000">
                    <a:srgbClr val="034373"/>
                  </a:gs>
                </a:gsLst>
                <a:lin scaled="0"/>
              </a:gradFill>
            </a:endParaRPr>
          </a:p>
          <a:p>
            <a:r>
              <a:rPr lang="en-US" b="1">
                <a:sym typeface="+mn-ea"/>
              </a:rPr>
              <a:t>   SHA256D(Version,hashPreBlock,hashMerkleRoot,Timestamp,Bits,Nonce)&lt;=MAXTARGET/Diff</a:t>
            </a:r>
            <a:endParaRPr lang="en-US" b="1">
              <a:sym typeface="+mn-ea"/>
            </a:endParaRPr>
          </a:p>
          <a:p>
            <a:endParaRPr lang="en-US"/>
          </a:p>
          <a:p>
            <a:endParaRPr lang="en-US" altLang="zh-CN" b="1">
              <a:gradFill>
                <a:gsLst>
                  <a:gs pos="0">
                    <a:srgbClr val="007BD3"/>
                  </a:gs>
                  <a:gs pos="100000">
                    <a:srgbClr val="034373"/>
                  </a:gs>
                </a:gsLst>
                <a:lin scaled="0"/>
              </a:gradFill>
            </a:endParaRPr>
          </a:p>
        </p:txBody>
      </p:sp>
      <p:pic>
        <p:nvPicPr>
          <p:cNvPr id="11" name="图片 10" descr="bear-thinking"/>
          <p:cNvPicPr>
            <a:picLocks noChangeAspect="1"/>
          </p:cNvPicPr>
          <p:nvPr/>
        </p:nvPicPr>
        <p:blipFill>
          <a:blip r:embed="rId3"/>
          <a:stretch>
            <a:fillRect/>
          </a:stretch>
        </p:blipFill>
        <p:spPr>
          <a:xfrm>
            <a:off x="10704195" y="562864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3.3  Analysis on Why it Implies “one-CPU-one-vote”</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270000" y="1434465"/>
            <a:ext cx="10095865" cy="4276725"/>
          </a:xfrm>
          <a:prstGeom prst="rect">
            <a:avLst/>
          </a:prstGeom>
          <a:noFill/>
        </p:spPr>
        <p:txBody>
          <a:bodyPr wrap="square" rtlCol="0">
            <a:spAutoFit/>
          </a:bodyPr>
          <a:p>
            <a:r>
              <a:rPr lang="en-US" b="1">
                <a:gradFill>
                  <a:gsLst>
                    <a:gs pos="0">
                      <a:srgbClr val="14CD68"/>
                    </a:gs>
                    <a:gs pos="100000">
                      <a:srgbClr val="0B6E38"/>
                    </a:gs>
                  </a:gsLst>
                  <a:lin scaled="0"/>
                </a:gradFill>
                <a:sym typeface="+mn-ea"/>
              </a:rPr>
              <a:t>- Here we only care about each round of competing to generate a new block.</a:t>
            </a:r>
            <a:endParaRPr lang="en-US" b="1">
              <a:gradFill>
                <a:gsLst>
                  <a:gs pos="0">
                    <a:srgbClr val="14CD68"/>
                  </a:gs>
                  <a:gs pos="100000">
                    <a:srgbClr val="0B6E38"/>
                  </a:gs>
                </a:gsLst>
                <a:lin scaled="0"/>
              </a:gradFill>
              <a:sym typeface="+mn-ea"/>
            </a:endParaRPr>
          </a:p>
          <a:p>
            <a:endParaRPr lang="en-US" b="1">
              <a:sym typeface="+mn-ea"/>
            </a:endParaRPr>
          </a:p>
          <a:p>
            <a:r>
              <a:rPr lang="en-US" b="1">
                <a:sym typeface="+mn-ea"/>
              </a:rPr>
              <a:t>- It’s essentially a </a:t>
            </a:r>
            <a:r>
              <a:rPr lang="en-US" sz="2000" b="1">
                <a:gradFill>
                  <a:gsLst>
                    <a:gs pos="0">
                      <a:srgbClr val="FE4444"/>
                    </a:gs>
                    <a:gs pos="100000">
                      <a:srgbClr val="832B2B"/>
                    </a:gs>
                  </a:gsLst>
                  <a:lin scaled="0"/>
                </a:gradFill>
                <a:sym typeface="+mn-ea"/>
              </a:rPr>
              <a:t>Poissonian process</a:t>
            </a:r>
            <a:r>
              <a:rPr lang="en-US" b="1">
                <a:sym typeface="+mn-ea"/>
              </a:rPr>
              <a:t>. </a:t>
            </a:r>
            <a:endParaRPr lang="en-US" b="1">
              <a:sym typeface="+mn-ea"/>
            </a:endParaRPr>
          </a:p>
          <a:p>
            <a:r>
              <a:rPr lang="en-US" b="1">
                <a:sym typeface="+mn-ea"/>
              </a:rPr>
              <a:t>   - Reason: For miners with computational power x and kx, at the time when a nonce is found, Miner 2 scans k times candidates than Miner 1, thus the probability to own the block is k times Miner 1. Afterwards, the situation comes back to initial and it’s an independent new round.</a:t>
            </a:r>
            <a:endParaRPr lang="en-US" b="1">
              <a:sym typeface="+mn-ea"/>
            </a:endParaRPr>
          </a:p>
          <a:p>
            <a:endParaRPr lang="en-US" b="1">
              <a:sym typeface="+mn-ea"/>
            </a:endParaRPr>
          </a:p>
          <a:p>
            <a:r>
              <a:rPr lang="en-US" b="1">
                <a:gradFill>
                  <a:gsLst>
                    <a:gs pos="0">
                      <a:srgbClr val="007BD3"/>
                    </a:gs>
                    <a:gs pos="100000">
                      <a:srgbClr val="034373"/>
                    </a:gs>
                  </a:gsLst>
                  <a:lin scaled="0"/>
                </a:gradFill>
                <a:sym typeface="+mn-ea"/>
              </a:rPr>
              <a:t>- One-CPU-One-Vote: The expected proportion of the miner's blocks on the whole chain is determined by and proportional to its computational power, and the true proportion will converge to the expectation in the long term from the Central Limit Theorem. </a:t>
            </a:r>
            <a:endParaRPr lang="en-US" b="1">
              <a:gradFill>
                <a:gsLst>
                  <a:gs pos="0">
                    <a:srgbClr val="007BD3"/>
                  </a:gs>
                  <a:gs pos="100000">
                    <a:srgbClr val="034373"/>
                  </a:gs>
                </a:gsLst>
                <a:lin scaled="0"/>
              </a:gradFill>
              <a:sym typeface="+mn-ea"/>
            </a:endParaRPr>
          </a:p>
          <a:p>
            <a:endParaRPr lang="en-US" b="1">
              <a:sym typeface="+mn-ea"/>
            </a:endParaRPr>
          </a:p>
          <a:p>
            <a:r>
              <a:rPr lang="en-US" b="1">
                <a:sym typeface="+mn-ea"/>
              </a:rPr>
              <a:t>- </a:t>
            </a:r>
            <a:r>
              <a:rPr lang="en-US" b="1">
                <a:gradFill>
                  <a:gsLst>
                    <a:gs pos="0">
                      <a:srgbClr val="FE4444"/>
                    </a:gs>
                    <a:gs pos="100000">
                      <a:srgbClr val="832B2B"/>
                    </a:gs>
                  </a:gsLst>
                  <a:lin scaled="0"/>
                </a:gradFill>
                <a:sym typeface="+mn-ea"/>
              </a:rPr>
              <a:t>Security: As a result, if most of the community is honest, a malicious miner can hardly hurt the system since the authenticated blocks produced by him is very limited, and his malicious behavior can be easily compensated by the following block, which won't hurt the system at all.</a:t>
            </a:r>
            <a:endParaRPr lang="en-US">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p:txBody>
      </p:sp>
      <p:pic>
        <p:nvPicPr>
          <p:cNvPr id="11" name="图片 10" descr="bear-thinking"/>
          <p:cNvPicPr>
            <a:picLocks noChangeAspect="1"/>
          </p:cNvPicPr>
          <p:nvPr/>
        </p:nvPicPr>
        <p:blipFill>
          <a:blip r:embed="rId3"/>
          <a:stretch>
            <a:fillRect/>
          </a:stretch>
        </p:blipFill>
        <p:spPr>
          <a:xfrm>
            <a:off x="10491470" y="5446395"/>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3.4  Elliptic Curves for Digital Signatures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270000" y="1434465"/>
            <a:ext cx="10095865" cy="2584450"/>
          </a:xfrm>
          <a:prstGeom prst="rect">
            <a:avLst/>
          </a:prstGeom>
          <a:noFill/>
        </p:spPr>
        <p:txBody>
          <a:bodyPr wrap="square" rtlCol="0">
            <a:spAutoFit/>
          </a:bodyPr>
          <a:p>
            <a:r>
              <a:rPr lang="en-US" altLang="zh-CN" b="1">
                <a:gradFill>
                  <a:gsLst>
                    <a:gs pos="0">
                      <a:srgbClr val="FE4444"/>
                    </a:gs>
                    <a:gs pos="100000">
                      <a:srgbClr val="832B2B"/>
                    </a:gs>
                  </a:gsLst>
                  <a:lin scaled="0"/>
                </a:gradFill>
              </a:rPr>
              <a:t>- Elliptic Curve can be used to generate digital signatures,</a:t>
            </a:r>
            <a:endParaRPr lang="en-US" altLang="zh-CN" b="1">
              <a:gradFill>
                <a:gsLst>
                  <a:gs pos="0">
                    <a:srgbClr val="FE4444"/>
                  </a:gs>
                  <a:gs pos="100000">
                    <a:srgbClr val="832B2B"/>
                  </a:gs>
                </a:gsLst>
                <a:lin scaled="0"/>
              </a:gradFill>
            </a:endParaRPr>
          </a:p>
          <a:p>
            <a:r>
              <a:rPr lang="en-US" altLang="zh-CN" b="1">
                <a:gradFill>
                  <a:gsLst>
                    <a:gs pos="0">
                      <a:srgbClr val="FE4444"/>
                    </a:gs>
                    <a:gs pos="100000">
                      <a:srgbClr val="832B2B"/>
                    </a:gs>
                  </a:gsLst>
                  <a:lin scaled="0"/>
                </a:gradFill>
              </a:rPr>
              <a:t>   and Bitcoin System applies SECP256K1 in the family of ECSDA.</a:t>
            </a:r>
            <a:endParaRPr lang="en-US" altLang="zh-CN" b="1">
              <a:gradFill>
                <a:gsLst>
                  <a:gs pos="0">
                    <a:srgbClr val="FE4444"/>
                  </a:gs>
                  <a:gs pos="100000">
                    <a:srgbClr val="832B2B"/>
                  </a:gs>
                </a:gsLst>
                <a:lin scaled="0"/>
              </a:gradFill>
            </a:endParaRPr>
          </a:p>
          <a:p>
            <a:r>
              <a:rPr lang="en-US" altLang="zh-CN" b="1">
                <a:gradFill>
                  <a:gsLst>
                    <a:gs pos="0">
                      <a:srgbClr val="FE4444"/>
                    </a:gs>
                    <a:gs pos="100000">
                      <a:srgbClr val="832B2B"/>
                    </a:gs>
                  </a:gsLst>
                  <a:lin scaled="0"/>
                </a:gradFill>
              </a:rPr>
              <a:t>   (ECDSA: Elliptic Curve Digital Signature Algorithm)</a:t>
            </a:r>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r>
              <a:rPr lang="en-US" altLang="zh-CN" b="1">
                <a:gradFill>
                  <a:gsLst>
                    <a:gs pos="0">
                      <a:srgbClr val="14CD68"/>
                    </a:gs>
                    <a:gs pos="100000">
                      <a:srgbClr val="0B6E38"/>
                    </a:gs>
                  </a:gsLst>
                  <a:lin scaled="0"/>
                </a:gradFill>
              </a:rPr>
              <a:t>- Let’s first see what elliptic curve is.                           </a:t>
            </a:r>
            <a:r>
              <a:rPr lang="en-US" altLang="zh-CN" b="1">
                <a:gradFill>
                  <a:gsLst>
                    <a:gs pos="0">
                      <a:srgbClr val="007BD3"/>
                    </a:gs>
                    <a:gs pos="100000">
                      <a:srgbClr val="034373"/>
                    </a:gs>
                  </a:gsLst>
                  <a:lin scaled="0"/>
                </a:gradFill>
              </a:rPr>
              <a:t> - Then, let’s see the addition on the curve.</a:t>
            </a:r>
            <a:endParaRPr lang="en-US" altLang="zh-CN" b="1">
              <a:gradFill>
                <a:gsLst>
                  <a:gs pos="0">
                    <a:srgbClr val="007BD3"/>
                  </a:gs>
                  <a:gs pos="100000">
                    <a:srgbClr val="034373"/>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p:txBody>
      </p:sp>
      <p:pic>
        <p:nvPicPr>
          <p:cNvPr id="8" name="图片 7"/>
          <p:cNvPicPr>
            <a:picLocks noChangeAspect="1"/>
          </p:cNvPicPr>
          <p:nvPr/>
        </p:nvPicPr>
        <p:blipFill>
          <a:blip r:embed="rId3"/>
          <a:stretch>
            <a:fillRect/>
          </a:stretch>
        </p:blipFill>
        <p:spPr>
          <a:xfrm>
            <a:off x="1429385" y="3237865"/>
            <a:ext cx="4341495" cy="2766695"/>
          </a:xfrm>
          <a:prstGeom prst="rect">
            <a:avLst/>
          </a:prstGeom>
        </p:spPr>
      </p:pic>
      <p:pic>
        <p:nvPicPr>
          <p:cNvPr id="11" name="图片 10"/>
          <p:cNvPicPr>
            <a:picLocks noChangeAspect="1"/>
          </p:cNvPicPr>
          <p:nvPr/>
        </p:nvPicPr>
        <p:blipFill>
          <a:blip r:embed="rId4"/>
          <a:stretch>
            <a:fillRect/>
          </a:stretch>
        </p:blipFill>
        <p:spPr>
          <a:xfrm>
            <a:off x="6955155" y="3145155"/>
            <a:ext cx="4027805" cy="2793365"/>
          </a:xfrm>
          <a:prstGeom prst="rect">
            <a:avLst/>
          </a:prstGeom>
        </p:spPr>
      </p:pic>
      <p:pic>
        <p:nvPicPr>
          <p:cNvPr id="9" name="图片 8" descr="bear-thinking"/>
          <p:cNvPicPr>
            <a:picLocks noChangeAspect="1"/>
          </p:cNvPicPr>
          <p:nvPr/>
        </p:nvPicPr>
        <p:blipFill>
          <a:blip r:embed="rId5"/>
          <a:stretch>
            <a:fillRect/>
          </a:stretch>
        </p:blipFill>
        <p:spPr>
          <a:xfrm>
            <a:off x="9807575" y="1434465"/>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23306" y="822587"/>
            <a:ext cx="10663412" cy="5274724"/>
            <a:chOff x="-383194" y="1011471"/>
            <a:chExt cx="10663412" cy="5274724"/>
          </a:xfrm>
        </p:grpSpPr>
        <p:grpSp>
          <p:nvGrpSpPr>
            <p:cNvPr id="28" name="组合 27"/>
            <p:cNvGrpSpPr/>
            <p:nvPr/>
          </p:nvGrpSpPr>
          <p:grpSpPr>
            <a:xfrm>
              <a:off x="-383194" y="2340213"/>
              <a:ext cx="10663412" cy="3945982"/>
              <a:chOff x="-1394556" y="1935327"/>
              <a:chExt cx="12310356" cy="4555432"/>
            </a:xfrm>
          </p:grpSpPr>
          <p:cxnSp>
            <p:nvCxnSpPr>
              <p:cNvPr id="5" name="直接连接符 4"/>
              <p:cNvCxnSpPr/>
              <p:nvPr/>
            </p:nvCxnSpPr>
            <p:spPr>
              <a:xfrm>
                <a:off x="6459604" y="1935327"/>
                <a:ext cx="0" cy="31559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17347" y="1935327"/>
                <a:ext cx="0" cy="31559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íšḷiḋê"/>
              <p:cNvSpPr/>
              <p:nvPr/>
            </p:nvSpPr>
            <p:spPr bwMode="auto">
              <a:xfrm>
                <a:off x="652992" y="2022162"/>
                <a:ext cx="371458" cy="880512"/>
              </a:xfrm>
              <a:custGeom>
                <a:avLst/>
                <a:gdLst/>
                <a:ahLst/>
                <a:cxnLst/>
                <a:rect l="l" t="t" r="r" b="b"/>
                <a:pathLst>
                  <a:path w="1216619" h="2883903">
                    <a:moveTo>
                      <a:pt x="792673" y="0"/>
                    </a:moveTo>
                    <a:lnTo>
                      <a:pt x="1216619" y="0"/>
                    </a:lnTo>
                    <a:lnTo>
                      <a:pt x="1216619" y="2883903"/>
                    </a:lnTo>
                    <a:lnTo>
                      <a:pt x="496979" y="2883903"/>
                    </a:lnTo>
                    <a:lnTo>
                      <a:pt x="496979" y="1337746"/>
                    </a:lnTo>
                    <a:cubicBezTo>
                      <a:pt x="496979" y="1114492"/>
                      <a:pt x="491635" y="980302"/>
                      <a:pt x="480947" y="935176"/>
                    </a:cubicBezTo>
                    <a:cubicBezTo>
                      <a:pt x="470260" y="890050"/>
                      <a:pt x="440868" y="855908"/>
                      <a:pt x="392774" y="832752"/>
                    </a:cubicBezTo>
                    <a:cubicBezTo>
                      <a:pt x="344679" y="809595"/>
                      <a:pt x="237505" y="798017"/>
                      <a:pt x="71251" y="798017"/>
                    </a:cubicBezTo>
                    <a:lnTo>
                      <a:pt x="0" y="798017"/>
                    </a:lnTo>
                    <a:lnTo>
                      <a:pt x="0" y="461799"/>
                    </a:lnTo>
                    <a:cubicBezTo>
                      <a:pt x="347945" y="386911"/>
                      <a:pt x="612169" y="232977"/>
                      <a:pt x="792673" y="0"/>
                    </a:cubicBezTo>
                    <a:close/>
                  </a:path>
                </a:pathLst>
              </a:custGeom>
              <a:solidFill>
                <a:schemeClr val="accent1">
                  <a:lumMod val="75000"/>
                </a:schemeClr>
              </a:solidFill>
              <a:ln w="19050">
                <a:noFill/>
                <a:round/>
              </a:ln>
            </p:spPr>
            <p:txBody>
              <a:bodyPr anchor="ctr"/>
              <a:lstStyle/>
              <a:p>
                <a:pPr algn="ctr"/>
                <a:endParaRPr>
                  <a:solidFill>
                    <a:schemeClr val="tx1">
                      <a:lumMod val="50000"/>
                      <a:lumOff val="50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8" name="ïṩ1îḓè"/>
              <p:cNvSpPr/>
              <p:nvPr/>
            </p:nvSpPr>
            <p:spPr bwMode="auto">
              <a:xfrm rot="5400000">
                <a:off x="815295" y="2617423"/>
                <a:ext cx="45718" cy="1256019"/>
              </a:xfrm>
              <a:prstGeom prst="rect">
                <a:avLst/>
              </a:prstGeom>
              <a:solidFill>
                <a:schemeClr val="tx1">
                  <a:lumMod val="50000"/>
                  <a:lumOff val="50000"/>
                </a:schemeClr>
              </a:solidFill>
              <a:ln w="19050">
                <a:noFill/>
                <a:round/>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9" name="isļíḋê"/>
              <p:cNvGrpSpPr/>
              <p:nvPr/>
            </p:nvGrpSpPr>
            <p:grpSpPr>
              <a:xfrm>
                <a:off x="-1394556" y="3268164"/>
                <a:ext cx="3999655" cy="2918369"/>
                <a:chOff x="-1806328" y="3286814"/>
                <a:chExt cx="4199445" cy="2918369"/>
              </a:xfrm>
            </p:grpSpPr>
            <p:sp>
              <p:nvSpPr>
                <p:cNvPr id="26" name="iśḷíḓé"/>
                <p:cNvSpPr txBox="1"/>
                <p:nvPr/>
              </p:nvSpPr>
              <p:spPr bwMode="auto">
                <a:xfrm>
                  <a:off x="-1630069" y="4396688"/>
                  <a:ext cx="4023185" cy="1808495"/>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marL="0" indent="0" algn="ctr">
                    <a:buNone/>
                  </a:pPr>
                  <a:r>
                    <a:rPr lang="en-US" altLang="zh-CN">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-1.1 Motivation &amp; Basic Concepts  </a:t>
                  </a:r>
                  <a:endParaRPr lang="en-US" altLang="zh-CN">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r>
                    <a:rPr lang="en-US" altLang="zh-CN">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-1.2 Bitcoin System    </a:t>
                  </a:r>
                  <a:endParaRPr lang="en-US" altLang="zh-CN">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r>
                    <a:rPr lang="en-US" altLang="zh-CN">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-1.3 Other Instances of Blockchain System</a:t>
                  </a:r>
                  <a:endParaRPr lang="en-US" altLang="zh-CN" dirty="0">
                    <a:latin typeface="华文新魏" panose="02010800040101010101" charset="-122"/>
                    <a:ea typeface="华文新魏" panose="02010800040101010101" charset="-122"/>
                    <a:sym typeface="Open Sans" panose="020B0606030504020204" pitchFamily="34" charset="0"/>
                  </a:endParaRPr>
                </a:p>
              </p:txBody>
            </p:sp>
            <p:sp>
              <p:nvSpPr>
                <p:cNvPr id="27" name="îṣļiḓe"/>
                <p:cNvSpPr/>
                <p:nvPr/>
              </p:nvSpPr>
              <p:spPr>
                <a:xfrm>
                  <a:off x="-1806328" y="3286814"/>
                  <a:ext cx="4199445" cy="690556"/>
                </a:xfrm>
                <a:prstGeom prst="rect">
                  <a:avLst/>
                </a:prstGeom>
                <a:noFill/>
              </p:spPr>
              <p:txBody>
                <a:bodyPr wrap="none">
                  <a:noAutofit/>
                </a:bodyPr>
                <a:lstStyle/>
                <a:p>
                  <a:pPr algn="ctr"/>
                  <a:r>
                    <a:rPr lang="en-US" altLang="zh-CN" sz="2400" b="1">
                      <a:sym typeface="+mn-ea"/>
                    </a:rPr>
                    <a:t> </a:t>
                  </a:r>
                  <a:r>
                    <a:rPr lang="en-US" altLang="zh-CN" sz="2400" b="1">
                      <a:gradFill>
                        <a:gsLst>
                          <a:gs pos="0">
                            <a:srgbClr val="14CD68"/>
                          </a:gs>
                          <a:gs pos="100000">
                            <a:srgbClr val="0B6E38"/>
                          </a:gs>
                        </a:gsLst>
                        <a:lin scaled="0"/>
                      </a:gradFill>
                      <a:sym typeface="+mn-ea"/>
                    </a:rPr>
                    <a:t>Introduction to </a:t>
                  </a:r>
                  <a:endParaRPr lang="en-US" altLang="zh-CN" sz="2400" b="1">
                    <a:gradFill>
                      <a:gsLst>
                        <a:gs pos="0">
                          <a:srgbClr val="14CD68"/>
                        </a:gs>
                        <a:gs pos="100000">
                          <a:srgbClr val="0B6E38"/>
                        </a:gs>
                      </a:gsLst>
                      <a:lin scaled="0"/>
                    </a:gradFill>
                    <a:sym typeface="+mn-ea"/>
                  </a:endParaRPr>
                </a:p>
                <a:p>
                  <a:pPr algn="ctr"/>
                  <a:r>
                    <a:rPr lang="en-US" altLang="zh-CN" sz="2400" b="1">
                      <a:gradFill>
                        <a:gsLst>
                          <a:gs pos="0">
                            <a:srgbClr val="14CD68"/>
                          </a:gs>
                          <a:gs pos="100000">
                            <a:srgbClr val="0B6E38"/>
                          </a:gs>
                        </a:gsLst>
                        <a:lin scaled="0"/>
                      </a:gradFill>
                      <a:sym typeface="+mn-ea"/>
                    </a:rPr>
                    <a:t>Blockchain System</a:t>
                  </a:r>
                  <a:endParaRPr lang="en-US" altLang="zh-CN" sz="2400" b="1" dirty="0" smtClean="0">
                    <a:gradFill>
                      <a:gsLst>
                        <a:gs pos="0">
                          <a:srgbClr val="14CD68"/>
                        </a:gs>
                        <a:gs pos="100000">
                          <a:srgbClr val="0B6E38"/>
                        </a:gs>
                      </a:gsLst>
                      <a:lin scaled="0"/>
                    </a:gradFill>
                    <a:latin typeface="Comic Sans MS" panose="030F0702030302020204" charset="0"/>
                    <a:ea typeface="微软雅黑" panose="020B0503020204020204" pitchFamily="34" charset="-122"/>
                    <a:cs typeface="Comic Sans MS" panose="030F0702030302020204" charset="0"/>
                    <a:sym typeface="+mn-ea"/>
                  </a:endParaRPr>
                </a:p>
              </p:txBody>
            </p:sp>
          </p:grpSp>
          <p:sp>
            <p:nvSpPr>
              <p:cNvPr id="10" name="ïšľïḋè"/>
              <p:cNvSpPr/>
              <p:nvPr/>
            </p:nvSpPr>
            <p:spPr bwMode="auto">
              <a:xfrm>
                <a:off x="4567743" y="2005288"/>
                <a:ext cx="503072" cy="897372"/>
              </a:xfrm>
              <a:custGeom>
                <a:avLst/>
                <a:gdLst/>
                <a:ahLst/>
                <a:cxnLst/>
                <a:rect l="l" t="t" r="r" b="b"/>
                <a:pathLst>
                  <a:path w="1647690" h="2939123">
                    <a:moveTo>
                      <a:pt x="778422" y="0"/>
                    </a:moveTo>
                    <a:cubicBezTo>
                      <a:pt x="1064615" y="0"/>
                      <a:pt x="1281042" y="70955"/>
                      <a:pt x="1427701" y="212864"/>
                    </a:cubicBezTo>
                    <a:cubicBezTo>
                      <a:pt x="1574360" y="354773"/>
                      <a:pt x="1647690" y="534386"/>
                      <a:pt x="1647690" y="751703"/>
                    </a:cubicBezTo>
                    <a:cubicBezTo>
                      <a:pt x="1647690" y="916769"/>
                      <a:pt x="1606419" y="1091335"/>
                      <a:pt x="1523876" y="1275402"/>
                    </a:cubicBezTo>
                    <a:cubicBezTo>
                      <a:pt x="1441334" y="1459468"/>
                      <a:pt x="1198175" y="1850163"/>
                      <a:pt x="794398" y="2447488"/>
                    </a:cubicBezTo>
                    <a:lnTo>
                      <a:pt x="1583563" y="2447488"/>
                    </a:lnTo>
                    <a:lnTo>
                      <a:pt x="1583563" y="2939123"/>
                    </a:lnTo>
                    <a:lnTo>
                      <a:pt x="0" y="2939123"/>
                    </a:lnTo>
                    <a:lnTo>
                      <a:pt x="445" y="2527646"/>
                    </a:lnTo>
                    <a:cubicBezTo>
                      <a:pt x="469517" y="1760505"/>
                      <a:pt x="748289" y="1285792"/>
                      <a:pt x="836759" y="1103507"/>
                    </a:cubicBezTo>
                    <a:cubicBezTo>
                      <a:pt x="925230" y="921222"/>
                      <a:pt x="969465" y="779016"/>
                      <a:pt x="969465" y="676889"/>
                    </a:cubicBezTo>
                    <a:cubicBezTo>
                      <a:pt x="969465" y="598513"/>
                      <a:pt x="956087" y="540027"/>
                      <a:pt x="929330" y="501432"/>
                    </a:cubicBezTo>
                    <a:cubicBezTo>
                      <a:pt x="902574" y="462838"/>
                      <a:pt x="861845" y="443541"/>
                      <a:pt x="807145" y="443541"/>
                    </a:cubicBezTo>
                    <a:cubicBezTo>
                      <a:pt x="752445" y="443541"/>
                      <a:pt x="711717" y="464916"/>
                      <a:pt x="684960" y="507667"/>
                    </a:cubicBezTo>
                    <a:cubicBezTo>
                      <a:pt x="658204" y="550418"/>
                      <a:pt x="644825" y="635326"/>
                      <a:pt x="644825" y="762391"/>
                    </a:cubicBezTo>
                    <a:lnTo>
                      <a:pt x="644825" y="1036709"/>
                    </a:lnTo>
                    <a:lnTo>
                      <a:pt x="0" y="1036709"/>
                    </a:lnTo>
                    <a:lnTo>
                      <a:pt x="0" y="931613"/>
                    </a:lnTo>
                    <a:cubicBezTo>
                      <a:pt x="0" y="770110"/>
                      <a:pt x="8312" y="642748"/>
                      <a:pt x="24938" y="549527"/>
                    </a:cubicBezTo>
                    <a:cubicBezTo>
                      <a:pt x="41563" y="456306"/>
                      <a:pt x="82533" y="364570"/>
                      <a:pt x="147846" y="274318"/>
                    </a:cubicBezTo>
                    <a:cubicBezTo>
                      <a:pt x="213160" y="184067"/>
                      <a:pt x="298068" y="115784"/>
                      <a:pt x="402570" y="69470"/>
                    </a:cubicBezTo>
                    <a:cubicBezTo>
                      <a:pt x="507073" y="23157"/>
                      <a:pt x="632356" y="0"/>
                      <a:pt x="778422" y="0"/>
                    </a:cubicBezTo>
                    <a:close/>
                  </a:path>
                </a:pathLst>
              </a:custGeom>
              <a:solidFill>
                <a:schemeClr val="accent1">
                  <a:lumMod val="75000"/>
                </a:schemeClr>
              </a:solidFill>
              <a:ln w="19050">
                <a:noFill/>
                <a:round/>
              </a:ln>
            </p:spPr>
            <p:txBody>
              <a:bodyPr anchor="ctr"/>
              <a:lstStyle/>
              <a:p>
                <a:pPr algn="ctr"/>
                <a:endParaRPr>
                  <a:solidFill>
                    <a:schemeClr val="tx1">
                      <a:lumMod val="50000"/>
                      <a:lumOff val="50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1" name="îśḷíḓê"/>
              <p:cNvSpPr/>
              <p:nvPr/>
            </p:nvSpPr>
            <p:spPr bwMode="auto">
              <a:xfrm rot="5400000">
                <a:off x="4796235" y="2617424"/>
                <a:ext cx="45718" cy="1256019"/>
              </a:xfrm>
              <a:prstGeom prst="rect">
                <a:avLst/>
              </a:prstGeom>
              <a:solidFill>
                <a:schemeClr val="tx1">
                  <a:lumMod val="50000"/>
                  <a:lumOff val="50000"/>
                </a:schemeClr>
              </a:solidFill>
              <a:ln w="19050">
                <a:noFill/>
                <a:round/>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2" name="iṧḷïḋê"/>
              <p:cNvGrpSpPr/>
              <p:nvPr/>
            </p:nvGrpSpPr>
            <p:grpSpPr>
              <a:xfrm>
                <a:off x="2302255" y="3359798"/>
                <a:ext cx="4781112" cy="2671325"/>
                <a:chOff x="-982752" y="3378448"/>
                <a:chExt cx="5019938" cy="2671325"/>
              </a:xfrm>
            </p:grpSpPr>
            <p:sp>
              <p:nvSpPr>
                <p:cNvPr id="24" name="iṥľiḓe"/>
                <p:cNvSpPr txBox="1"/>
                <p:nvPr/>
              </p:nvSpPr>
              <p:spPr bwMode="auto">
                <a:xfrm>
                  <a:off x="-982752" y="4551368"/>
                  <a:ext cx="5019938" cy="1498405"/>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marL="0" indent="0" algn="ctr">
                    <a:buNone/>
                  </a:pPr>
                  <a:r>
                    <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rPr>
                    <a:t>- 2.1</a:t>
                  </a:r>
                  <a:r>
                    <a:rPr lang="en-US" altLang="zh-CN">
                      <a:gradFill>
                        <a:gsLst>
                          <a:gs pos="0">
                            <a:srgbClr val="14CD68"/>
                          </a:gs>
                          <a:gs pos="100000">
                            <a:srgbClr val="0B6E38"/>
                          </a:gs>
                        </a:gsLst>
                        <a:lin scaled="0"/>
                      </a:gradFill>
                      <a:latin typeface="华文新魏" panose="02010800040101010101" charset="-122"/>
                      <a:ea typeface="华文新魏" panose="02010800040101010101" charset="-122"/>
                      <a:sym typeface="+mn-ea"/>
                    </a:rPr>
                    <a:t> Recapture of Definitions                 </a:t>
                  </a:r>
                  <a:r>
                    <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rPr>
                    <a:t> </a:t>
                  </a:r>
                  <a:endPar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endParaRPr>
                </a:p>
                <a:p>
                  <a:pPr marL="0" indent="0" algn="ctr">
                    <a:buNone/>
                  </a:pPr>
                  <a:r>
                    <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rPr>
                    <a:t>- 2.2</a:t>
                  </a:r>
                  <a:r>
                    <a:rPr lang="en-US" altLang="zh-CN">
                      <a:gradFill>
                        <a:gsLst>
                          <a:gs pos="0">
                            <a:srgbClr val="14CD68"/>
                          </a:gs>
                          <a:gs pos="100000">
                            <a:srgbClr val="0B6E38"/>
                          </a:gs>
                        </a:gsLst>
                        <a:lin scaled="0"/>
                      </a:gradFill>
                      <a:latin typeface="华文新魏" panose="02010800040101010101" charset="-122"/>
                      <a:ea typeface="华文新魏" panose="02010800040101010101" charset="-122"/>
                      <a:sym typeface="+mn-ea"/>
                    </a:rPr>
                    <a:t> Merkle-Damgard Construction</a:t>
                  </a:r>
                  <a:endParaRPr lang="en-US" altLang="zh-CN">
                    <a:gradFill>
                      <a:gsLst>
                        <a:gs pos="0">
                          <a:srgbClr val="14CD68"/>
                        </a:gs>
                        <a:gs pos="100000">
                          <a:srgbClr val="0B6E38"/>
                        </a:gs>
                      </a:gsLst>
                      <a:lin scaled="0"/>
                    </a:gradFill>
                    <a:latin typeface="华文新魏" panose="02010800040101010101" charset="-122"/>
                    <a:ea typeface="华文新魏" panose="02010800040101010101" charset="-122"/>
                  </a:endParaRPr>
                </a:p>
                <a:p>
                  <a:pPr marL="0" indent="0" algn="ctr">
                    <a:buNone/>
                  </a:pPr>
                  <a:r>
                    <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rPr>
                    <a:t>- 2.3</a:t>
                  </a:r>
                  <a:r>
                    <a:rPr lang="en-US" altLang="zh-CN">
                      <a:gradFill>
                        <a:gsLst>
                          <a:gs pos="0">
                            <a:srgbClr val="14CD68"/>
                          </a:gs>
                          <a:gs pos="100000">
                            <a:srgbClr val="0B6E38"/>
                          </a:gs>
                        </a:gsLst>
                        <a:lin scaled="0"/>
                      </a:gradFill>
                      <a:latin typeface="华文新魏" panose="02010800040101010101" charset="-122"/>
                      <a:ea typeface="华文新魏" panose="02010800040101010101" charset="-122"/>
                      <a:sym typeface="+mn-ea"/>
                    </a:rPr>
                    <a:t> SHA256D for Incrementing a Nonce </a:t>
                  </a:r>
                  <a:r>
                    <a:rPr lang="en-US" altLang="zh-CN" b="1">
                      <a:gradFill>
                        <a:gsLst>
                          <a:gs pos="0">
                            <a:srgbClr val="14CD68"/>
                          </a:gs>
                          <a:gs pos="100000">
                            <a:srgbClr val="0B6E38"/>
                          </a:gs>
                        </a:gsLst>
                        <a:lin scaled="0"/>
                      </a:gradFill>
                      <a:latin typeface="华文新魏" panose="02010800040101010101" charset="-122"/>
                      <a:ea typeface="华文新魏" panose="02010800040101010101" charset="-122"/>
                      <a:sym typeface="+mn-ea"/>
                    </a:rPr>
                    <a:t>- 2.4</a:t>
                  </a:r>
                  <a:r>
                    <a:rPr lang="en-US" altLang="zh-CN">
                      <a:gradFill>
                        <a:gsLst>
                          <a:gs pos="0">
                            <a:srgbClr val="14CD68"/>
                          </a:gs>
                          <a:gs pos="100000">
                            <a:srgbClr val="0B6E38"/>
                          </a:gs>
                        </a:gsLst>
                        <a:lin scaled="0"/>
                      </a:gradFill>
                      <a:latin typeface="华文新魏" panose="02010800040101010101" charset="-122"/>
                      <a:ea typeface="华文新魏" panose="02010800040101010101" charset="-122"/>
                      <a:sym typeface="+mn-ea"/>
                    </a:rPr>
                    <a:t> Ellipic Curves for Digital Signatures</a:t>
                  </a:r>
                  <a:endParaRPr lang="en-US" altLang="zh-CN" dirty="0">
                    <a:gradFill>
                      <a:gsLst>
                        <a:gs pos="0">
                          <a:srgbClr val="14CD68"/>
                        </a:gs>
                        <a:gs pos="100000">
                          <a:srgbClr val="0B6E38"/>
                        </a:gs>
                      </a:gsLst>
                      <a:lin scaled="0"/>
                    </a:gradFill>
                    <a:latin typeface="华文新魏" panose="02010800040101010101" charset="-122"/>
                    <a:ea typeface="华文新魏" panose="02010800040101010101" charset="-122"/>
                    <a:sym typeface="+mn-ea"/>
                  </a:endParaRPr>
                </a:p>
              </p:txBody>
            </p:sp>
            <p:sp>
              <p:nvSpPr>
                <p:cNvPr id="25" name="îṡļíḍé"/>
                <p:cNvSpPr/>
                <p:nvPr/>
              </p:nvSpPr>
              <p:spPr>
                <a:xfrm>
                  <a:off x="-915788" y="3378448"/>
                  <a:ext cx="4886011" cy="1081285"/>
                </a:xfrm>
                <a:prstGeom prst="rect">
                  <a:avLst/>
                </a:prstGeom>
                <a:noFill/>
              </p:spPr>
              <p:txBody>
                <a:bodyPr wrap="none">
                  <a:normAutofit/>
                </a:bodyPr>
                <a:lstStyle/>
                <a:p>
                  <a:pPr algn="ctr"/>
                  <a:r>
                    <a:rPr lang="en-US" altLang="zh-CN" sz="2400" b="1">
                      <a:sym typeface="+mn-ea"/>
                    </a:rPr>
                    <a:t> </a:t>
                  </a:r>
                  <a:r>
                    <a:rPr lang="en-US" altLang="zh-CN" sz="2400" b="1">
                      <a:gradFill>
                        <a:gsLst>
                          <a:gs pos="0">
                            <a:srgbClr val="7B32B2"/>
                          </a:gs>
                          <a:gs pos="100000">
                            <a:srgbClr val="401A5D"/>
                          </a:gs>
                        </a:gsLst>
                        <a:lin scaled="0"/>
                      </a:gradFill>
                      <a:sym typeface="+mn-ea"/>
                    </a:rPr>
                    <a:t>How Cryptography Applies </a:t>
                  </a:r>
                  <a:endParaRPr lang="en-US" altLang="zh-CN" sz="2400" b="1">
                    <a:gradFill>
                      <a:gsLst>
                        <a:gs pos="0">
                          <a:srgbClr val="7B32B2"/>
                        </a:gs>
                        <a:gs pos="100000">
                          <a:srgbClr val="401A5D"/>
                        </a:gs>
                      </a:gsLst>
                      <a:lin scaled="0"/>
                    </a:gradFill>
                    <a:sym typeface="+mn-ea"/>
                  </a:endParaRPr>
                </a:p>
                <a:p>
                  <a:pPr algn="ctr"/>
                  <a:r>
                    <a:rPr lang="en-US" altLang="zh-CN" sz="2400" b="1">
                      <a:gradFill>
                        <a:gsLst>
                          <a:gs pos="0">
                            <a:srgbClr val="7B32B2"/>
                          </a:gs>
                          <a:gs pos="100000">
                            <a:srgbClr val="401A5D"/>
                          </a:gs>
                        </a:gsLst>
                        <a:lin scaled="0"/>
                      </a:gradFill>
                      <a:sym typeface="+mn-ea"/>
                    </a:rPr>
                    <a:t>in Blockchain System</a:t>
                  </a:r>
                  <a:endParaRPr lang="en-US" altLang="zh-CN" sz="2400" b="1" dirty="0">
                    <a:gradFill>
                      <a:gsLst>
                        <a:gs pos="0">
                          <a:srgbClr val="7B32B2"/>
                        </a:gs>
                        <a:gs pos="100000">
                          <a:srgbClr val="401A5D"/>
                        </a:gs>
                      </a:gsLst>
                      <a:lin scaled="0"/>
                    </a:gradFill>
                    <a:latin typeface="Comic Sans MS" panose="030F0702030302020204" charset="0"/>
                    <a:ea typeface="微软雅黑" panose="020B0503020204020204" pitchFamily="34" charset="-122"/>
                    <a:cs typeface="Comic Sans MS" panose="030F0702030302020204" charset="0"/>
                    <a:sym typeface="+mn-ea"/>
                  </a:endParaRPr>
                </a:p>
              </p:txBody>
            </p:sp>
          </p:grpSp>
          <p:sp>
            <p:nvSpPr>
              <p:cNvPr id="13" name="işḷíḍê"/>
              <p:cNvSpPr/>
              <p:nvPr/>
            </p:nvSpPr>
            <p:spPr bwMode="auto">
              <a:xfrm>
                <a:off x="8477263" y="1987020"/>
                <a:ext cx="518300" cy="915319"/>
              </a:xfrm>
              <a:custGeom>
                <a:avLst/>
                <a:gdLst/>
                <a:ahLst/>
                <a:cxnLst/>
                <a:rect l="l" t="t" r="r" b="b"/>
                <a:pathLst>
                  <a:path w="1697566" h="2997905">
                    <a:moveTo>
                      <a:pt x="789110" y="0"/>
                    </a:moveTo>
                    <a:cubicBezTo>
                      <a:pt x="1132304" y="0"/>
                      <a:pt x="1365059" y="67049"/>
                      <a:pt x="1487374" y="201146"/>
                    </a:cubicBezTo>
                    <a:cubicBezTo>
                      <a:pt x="1609689" y="335244"/>
                      <a:pt x="1670846" y="521555"/>
                      <a:pt x="1670846" y="760081"/>
                    </a:cubicBezTo>
                    <a:cubicBezTo>
                      <a:pt x="1670846" y="921473"/>
                      <a:pt x="1648877" y="1038068"/>
                      <a:pt x="1604939" y="1109867"/>
                    </a:cubicBezTo>
                    <a:cubicBezTo>
                      <a:pt x="1561001" y="1181666"/>
                      <a:pt x="1483812" y="1247235"/>
                      <a:pt x="1373372" y="1306574"/>
                    </a:cubicBezTo>
                    <a:cubicBezTo>
                      <a:pt x="1482624" y="1343406"/>
                      <a:pt x="1563970" y="1403705"/>
                      <a:pt x="1617408" y="1487472"/>
                    </a:cubicBezTo>
                    <a:cubicBezTo>
                      <a:pt x="1670846" y="1571239"/>
                      <a:pt x="1697566" y="1767584"/>
                      <a:pt x="1697566" y="2076507"/>
                    </a:cubicBezTo>
                    <a:cubicBezTo>
                      <a:pt x="1697566" y="2305811"/>
                      <a:pt x="1671440" y="2483730"/>
                      <a:pt x="1619189" y="2610267"/>
                    </a:cubicBezTo>
                    <a:cubicBezTo>
                      <a:pt x="1566938" y="2736803"/>
                      <a:pt x="1476686" y="2833043"/>
                      <a:pt x="1348434" y="2898988"/>
                    </a:cubicBezTo>
                    <a:cubicBezTo>
                      <a:pt x="1220181" y="2964933"/>
                      <a:pt x="1055709" y="2997905"/>
                      <a:pt x="855017" y="2997905"/>
                    </a:cubicBezTo>
                    <a:cubicBezTo>
                      <a:pt x="627013" y="2997905"/>
                      <a:pt x="447994" y="2959608"/>
                      <a:pt x="317960" y="2883012"/>
                    </a:cubicBezTo>
                    <a:cubicBezTo>
                      <a:pt x="187926" y="2806417"/>
                      <a:pt x="102424" y="2712603"/>
                      <a:pt x="61454" y="2601569"/>
                    </a:cubicBezTo>
                    <a:cubicBezTo>
                      <a:pt x="20485" y="2490536"/>
                      <a:pt x="0" y="2297860"/>
                      <a:pt x="0" y="2023541"/>
                    </a:cubicBezTo>
                    <a:lnTo>
                      <a:pt x="0" y="1795537"/>
                    </a:lnTo>
                    <a:lnTo>
                      <a:pt x="719640" y="1795537"/>
                    </a:lnTo>
                    <a:lnTo>
                      <a:pt x="719640" y="2264015"/>
                    </a:lnTo>
                    <a:cubicBezTo>
                      <a:pt x="719640" y="2388705"/>
                      <a:pt x="727062" y="2467973"/>
                      <a:pt x="741906" y="2501817"/>
                    </a:cubicBezTo>
                    <a:cubicBezTo>
                      <a:pt x="756750" y="2535661"/>
                      <a:pt x="789704" y="2552584"/>
                      <a:pt x="840767" y="2552584"/>
                    </a:cubicBezTo>
                    <a:cubicBezTo>
                      <a:pt x="896581" y="2552584"/>
                      <a:pt x="933394" y="2531208"/>
                      <a:pt x="951207" y="2488457"/>
                    </a:cubicBezTo>
                    <a:cubicBezTo>
                      <a:pt x="969020" y="2445706"/>
                      <a:pt x="977926" y="2334079"/>
                      <a:pt x="977926" y="2153575"/>
                    </a:cubicBezTo>
                    <a:lnTo>
                      <a:pt x="977926" y="1954071"/>
                    </a:lnTo>
                    <a:cubicBezTo>
                      <a:pt x="977926" y="1843631"/>
                      <a:pt x="965457" y="1762880"/>
                      <a:pt x="940519" y="1711816"/>
                    </a:cubicBezTo>
                    <a:cubicBezTo>
                      <a:pt x="915581" y="1660753"/>
                      <a:pt x="878768" y="1627205"/>
                      <a:pt x="830079" y="1611174"/>
                    </a:cubicBezTo>
                    <a:cubicBezTo>
                      <a:pt x="781391" y="1595142"/>
                      <a:pt x="686983" y="1585939"/>
                      <a:pt x="546855" y="1583564"/>
                    </a:cubicBezTo>
                    <a:lnTo>
                      <a:pt x="546855" y="1164961"/>
                    </a:lnTo>
                    <a:cubicBezTo>
                      <a:pt x="717858" y="1164961"/>
                      <a:pt x="823548" y="1158430"/>
                      <a:pt x="863924" y="1145367"/>
                    </a:cubicBezTo>
                    <a:cubicBezTo>
                      <a:pt x="904300" y="1132305"/>
                      <a:pt x="933394" y="1103804"/>
                      <a:pt x="951207" y="1059866"/>
                    </a:cubicBezTo>
                    <a:cubicBezTo>
                      <a:pt x="969020" y="1015927"/>
                      <a:pt x="977926" y="947051"/>
                      <a:pt x="977926" y="853236"/>
                    </a:cubicBezTo>
                    <a:lnTo>
                      <a:pt x="977926" y="692921"/>
                    </a:lnTo>
                    <a:cubicBezTo>
                      <a:pt x="977926" y="591981"/>
                      <a:pt x="967535" y="525480"/>
                      <a:pt x="946754" y="493416"/>
                    </a:cubicBezTo>
                    <a:cubicBezTo>
                      <a:pt x="925972" y="461353"/>
                      <a:pt x="893612" y="445322"/>
                      <a:pt x="849674" y="445322"/>
                    </a:cubicBezTo>
                    <a:cubicBezTo>
                      <a:pt x="799798" y="445322"/>
                      <a:pt x="765656" y="462244"/>
                      <a:pt x="747250" y="496088"/>
                    </a:cubicBezTo>
                    <a:cubicBezTo>
                      <a:pt x="728843" y="529933"/>
                      <a:pt x="719640" y="602075"/>
                      <a:pt x="719640" y="712515"/>
                    </a:cubicBezTo>
                    <a:lnTo>
                      <a:pt x="719640" y="949426"/>
                    </a:lnTo>
                    <a:lnTo>
                      <a:pt x="0" y="949426"/>
                    </a:lnTo>
                    <a:lnTo>
                      <a:pt x="0" y="703608"/>
                    </a:lnTo>
                    <a:cubicBezTo>
                      <a:pt x="0" y="428103"/>
                      <a:pt x="62939" y="241958"/>
                      <a:pt x="188816" y="145175"/>
                    </a:cubicBezTo>
                    <a:cubicBezTo>
                      <a:pt x="314694" y="48391"/>
                      <a:pt x="514792" y="0"/>
                      <a:pt x="789110" y="0"/>
                    </a:cubicBezTo>
                    <a:close/>
                  </a:path>
                </a:pathLst>
              </a:custGeom>
              <a:solidFill>
                <a:schemeClr val="accent1">
                  <a:lumMod val="75000"/>
                </a:schemeClr>
              </a:solidFill>
              <a:ln w="19050">
                <a:noFill/>
                <a:round/>
              </a:ln>
            </p:spPr>
            <p:txBody>
              <a:bodyPr anchor="ctr"/>
              <a:lstStyle/>
              <a:p>
                <a:pPr algn="ctr"/>
                <a:endParaRPr>
                  <a:solidFill>
                    <a:schemeClr val="tx1">
                      <a:lumMod val="50000"/>
                      <a:lumOff val="50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14" name="íṡlîḍè"/>
              <p:cNvSpPr/>
              <p:nvPr/>
            </p:nvSpPr>
            <p:spPr bwMode="auto">
              <a:xfrm rot="5400000">
                <a:off x="8713997" y="2617424"/>
                <a:ext cx="45718" cy="1256019"/>
              </a:xfrm>
              <a:prstGeom prst="rect">
                <a:avLst/>
              </a:prstGeom>
              <a:solidFill>
                <a:schemeClr val="tx1">
                  <a:lumMod val="50000"/>
                  <a:lumOff val="50000"/>
                </a:schemeClr>
              </a:solidFill>
              <a:ln w="19050">
                <a:noFill/>
                <a:round/>
              </a:ln>
            </p:spPr>
            <p:txBody>
              <a:bodyPr anchor="ct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5" name="ïšlïďé"/>
              <p:cNvGrpSpPr/>
              <p:nvPr/>
            </p:nvGrpSpPr>
            <p:grpSpPr>
              <a:xfrm>
                <a:off x="7126537" y="3268164"/>
                <a:ext cx="3789263" cy="3222595"/>
                <a:chOff x="1024614" y="3286814"/>
                <a:chExt cx="3978543" cy="3222595"/>
              </a:xfrm>
            </p:grpSpPr>
            <p:sp>
              <p:nvSpPr>
                <p:cNvPr id="23" name="îṧļïḍe"/>
                <p:cNvSpPr/>
                <p:nvPr/>
              </p:nvSpPr>
              <p:spPr>
                <a:xfrm>
                  <a:off x="1024614" y="3286814"/>
                  <a:ext cx="3978543" cy="969858"/>
                </a:xfrm>
                <a:prstGeom prst="rect">
                  <a:avLst/>
                </a:prstGeom>
                <a:noFill/>
              </p:spPr>
              <p:txBody>
                <a:bodyPr wrap="none">
                  <a:noAutofit/>
                </a:bodyPr>
                <a:lstStyle/>
                <a:p>
                  <a:pPr algn="ctr"/>
                  <a:r>
                    <a:rPr lang="en-US" altLang="zh-CN" sz="2400" b="1">
                      <a:gradFill>
                        <a:gsLst>
                          <a:gs pos="0">
                            <a:srgbClr val="FE4444"/>
                          </a:gs>
                          <a:gs pos="100000">
                            <a:srgbClr val="832B2B"/>
                          </a:gs>
                        </a:gsLst>
                        <a:lin scaled="0"/>
                      </a:gradFill>
                      <a:sym typeface="+mn-ea"/>
                    </a:rPr>
                    <a:t>Current Limitations and </a:t>
                  </a:r>
                  <a:endParaRPr lang="en-US" altLang="zh-CN" sz="2400" b="1">
                    <a:gradFill>
                      <a:gsLst>
                        <a:gs pos="0">
                          <a:srgbClr val="FE4444"/>
                        </a:gs>
                        <a:gs pos="100000">
                          <a:srgbClr val="832B2B"/>
                        </a:gs>
                      </a:gsLst>
                      <a:lin scaled="0"/>
                    </a:gradFill>
                    <a:sym typeface="+mn-ea"/>
                  </a:endParaRPr>
                </a:p>
                <a:p>
                  <a:pPr algn="ctr"/>
                  <a:r>
                    <a:rPr lang="en-US" altLang="zh-CN" sz="2400" b="1">
                      <a:gradFill>
                        <a:gsLst>
                          <a:gs pos="0">
                            <a:srgbClr val="FE4444"/>
                          </a:gs>
                          <a:gs pos="100000">
                            <a:srgbClr val="832B2B"/>
                          </a:gs>
                        </a:gsLst>
                        <a:lin scaled="0"/>
                      </a:gradFill>
                      <a:sym typeface="+mn-ea"/>
                    </a:rPr>
                    <a:t>Directions for </a:t>
                  </a:r>
                  <a:endParaRPr lang="en-US" altLang="zh-CN" sz="2400" b="1">
                    <a:gradFill>
                      <a:gsLst>
                        <a:gs pos="0">
                          <a:srgbClr val="FE4444"/>
                        </a:gs>
                        <a:gs pos="100000">
                          <a:srgbClr val="832B2B"/>
                        </a:gs>
                      </a:gsLst>
                      <a:lin scaled="0"/>
                    </a:gradFill>
                    <a:sym typeface="+mn-ea"/>
                  </a:endParaRPr>
                </a:p>
                <a:p>
                  <a:pPr algn="ctr"/>
                  <a:r>
                    <a:rPr lang="en-US" altLang="zh-CN" sz="2400" b="1">
                      <a:gradFill>
                        <a:gsLst>
                          <a:gs pos="0">
                            <a:srgbClr val="FE4444"/>
                          </a:gs>
                          <a:gs pos="100000">
                            <a:srgbClr val="832B2B"/>
                          </a:gs>
                        </a:gsLst>
                        <a:lin scaled="0"/>
                      </a:gradFill>
                      <a:sym typeface="+mn-ea"/>
                    </a:rPr>
                    <a:t>Further Research</a:t>
                  </a:r>
                  <a:endParaRPr lang="en-US" altLang="zh-CN" sz="2400"/>
                </a:p>
                <a:p>
                  <a:pPr algn="ctr"/>
                  <a:endParaRPr lang="en-US" altLang="zh-CN" sz="2400" b="1" dirty="0">
                    <a:gradFill>
                      <a:gsLst>
                        <a:gs pos="0">
                          <a:srgbClr val="E30000"/>
                        </a:gs>
                        <a:gs pos="100000">
                          <a:srgbClr val="760303"/>
                        </a:gs>
                      </a:gsLst>
                      <a:lin scaled="0"/>
                    </a:gradFill>
                    <a:latin typeface="Comic Sans MS" panose="030F0702030302020204" charset="0"/>
                    <a:ea typeface="微软雅黑" panose="020B0503020204020204" pitchFamily="34" charset="-122"/>
                    <a:cs typeface="Comic Sans MS" panose="030F0702030302020204" charset="0"/>
                    <a:sym typeface="Open Sans" panose="020B0606030504020204" pitchFamily="34" charset="0"/>
                  </a:endParaRPr>
                </a:p>
                <a:p>
                  <a:pPr algn="ctr"/>
                  <a:endParaRPr lang="en-US" altLang="zh-CN" sz="2400" b="1" dirty="0">
                    <a:gradFill>
                      <a:gsLst>
                        <a:gs pos="0">
                          <a:srgbClr val="E30000"/>
                        </a:gs>
                        <a:gs pos="100000">
                          <a:srgbClr val="760303"/>
                        </a:gs>
                      </a:gsLst>
                      <a:lin scaled="0"/>
                    </a:gradFill>
                    <a:latin typeface="Comic Sans MS" panose="030F0702030302020204" charset="0"/>
                    <a:ea typeface="微软雅黑" panose="020B0503020204020204" pitchFamily="34" charset="-122"/>
                    <a:cs typeface="Comic Sans MS" panose="030F0702030302020204" charset="0"/>
                    <a:sym typeface="Open Sans" panose="020B0606030504020204" pitchFamily="34" charset="0"/>
                  </a:endParaRPr>
                </a:p>
              </p:txBody>
            </p:sp>
            <p:sp>
              <p:nvSpPr>
                <p:cNvPr id="22" name="îSlîdè"/>
                <p:cNvSpPr txBox="1"/>
                <p:nvPr/>
              </p:nvSpPr>
              <p:spPr bwMode="auto">
                <a:xfrm>
                  <a:off x="1024614" y="4622475"/>
                  <a:ext cx="3843077" cy="1886934"/>
                </a:xfrm>
                <a:prstGeom prst="rect">
                  <a:avLst/>
                </a:prstGeom>
                <a:noFill/>
                <a:ln w="9525">
                  <a:noFill/>
                  <a:miter lim="800000"/>
                </a:ln>
              </p:spPr>
              <p:txBody>
                <a:bodyPr wrap="square" lIns="0" tIns="0" rIns="0" bIns="0" anchor="ctr" anchorCtr="1">
                  <a:noAutofit/>
                  <a:scene3d>
                    <a:camera prst="orthographicFront"/>
                    <a:lightRig rig="threePt" dir="t"/>
                  </a:scene3d>
                  <a:sp3d>
                    <a:bevelT w="0" h="0"/>
                  </a:sp3d>
                </a:bodyPr>
                <a:lstStyle/>
                <a:p>
                  <a:pPr algn="ctr">
                    <a:lnSpc>
                      <a:spcPct val="120000"/>
                    </a:lnSpc>
                  </a:pPr>
                  <a:r>
                    <a:rPr lang="en-US" altLang="zh-CN" b="1">
                      <a:gradFill>
                        <a:gsLst>
                          <a:gs pos="0">
                            <a:srgbClr val="7B32B2"/>
                          </a:gs>
                          <a:gs pos="100000">
                            <a:srgbClr val="401A5D"/>
                          </a:gs>
                        </a:gsLst>
                        <a:lin scaled="0"/>
                      </a:gradFill>
                      <a:latin typeface="华文新魏" panose="02010800040101010101" charset="-122"/>
                      <a:ea typeface="华文新魏" panose="02010800040101010101" charset="-122"/>
                      <a:sym typeface="+mn-ea"/>
                    </a:rPr>
                    <a:t>- 3.1</a:t>
                  </a:r>
                  <a:r>
                    <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rPr>
                    <a:t> Social Issues   </a:t>
                  </a:r>
                  <a:endPar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b="1">
                      <a:gradFill>
                        <a:gsLst>
                          <a:gs pos="0">
                            <a:srgbClr val="7B32B2"/>
                          </a:gs>
                          <a:gs pos="100000">
                            <a:srgbClr val="401A5D"/>
                          </a:gs>
                        </a:gsLst>
                        <a:lin scaled="0"/>
                      </a:gradFill>
                      <a:latin typeface="华文新魏" panose="02010800040101010101" charset="-122"/>
                      <a:ea typeface="华文新魏" panose="02010800040101010101" charset="-122"/>
                      <a:sym typeface="+mn-ea"/>
                    </a:rPr>
                    <a:t>- 3.2</a:t>
                  </a:r>
                  <a:r>
                    <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rPr>
                    <a:t> Environmental Issues    </a:t>
                  </a:r>
                  <a:endPar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rPr>
                    <a:t>-</a:t>
                  </a:r>
                  <a:r>
                    <a:rPr lang="en-US" altLang="zh-CN" b="1">
                      <a:gradFill>
                        <a:gsLst>
                          <a:gs pos="0">
                            <a:srgbClr val="7B32B2"/>
                          </a:gs>
                          <a:gs pos="100000">
                            <a:srgbClr val="401A5D"/>
                          </a:gs>
                        </a:gsLst>
                        <a:lin scaled="0"/>
                      </a:gradFill>
                      <a:latin typeface="华文新魏" panose="02010800040101010101" charset="-122"/>
                      <a:ea typeface="华文新魏" panose="02010800040101010101" charset="-122"/>
                      <a:sym typeface="+mn-ea"/>
                    </a:rPr>
                    <a:t>3.3</a:t>
                  </a:r>
                  <a:r>
                    <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rPr>
                    <a:t> Technical Issues</a:t>
                  </a:r>
                  <a:endParaRPr lang="en-US" altLang="zh-CN">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endParaRPr lang="en-US" altLang="zh-CN" dirty="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p:txBody>
            </p:sp>
          </p:grpSp>
        </p:grpSp>
        <p:grpSp>
          <p:nvGrpSpPr>
            <p:cNvPr id="29" name="组合 28"/>
            <p:cNvGrpSpPr/>
            <p:nvPr/>
          </p:nvGrpSpPr>
          <p:grpSpPr>
            <a:xfrm>
              <a:off x="3577936" y="1011471"/>
              <a:ext cx="2842035" cy="755140"/>
              <a:chOff x="3577936" y="771327"/>
              <a:chExt cx="2842035" cy="755140"/>
            </a:xfrm>
          </p:grpSpPr>
          <p:sp>
            <p:nvSpPr>
              <p:cNvPr id="3" name="íṩḻiḑê"/>
              <p:cNvSpPr/>
              <p:nvPr/>
            </p:nvSpPr>
            <p:spPr bwMode="auto">
              <a:xfrm rot="5400000">
                <a:off x="4976494" y="627307"/>
                <a:ext cx="45720" cy="1752600"/>
              </a:xfrm>
              <a:prstGeom prst="rect">
                <a:avLst/>
              </a:prstGeom>
              <a:solidFill>
                <a:schemeClr val="accent4"/>
              </a:solidFill>
              <a:ln w="19050">
                <a:noFill/>
                <a:round/>
              </a:ln>
            </p:spPr>
            <p:txBody>
              <a:bodyPr wrap="square" lIns="91440" tIns="45720" rIns="91440" bIns="45720" anchor="ctr">
                <a:normAutofit/>
              </a:bodyPr>
              <a:lstStyle/>
              <a:p>
                <a:pPr algn="ctr"/>
                <a:endParaRPr sz="2400">
                  <a:latin typeface="Open Sans" panose="020B0606030504020204" pitchFamily="34" charset="0"/>
                  <a:ea typeface="微软雅黑" panose="020B0503020204020204" pitchFamily="34" charset="-122"/>
                  <a:sym typeface="Open Sans" panose="020B0606030504020204" pitchFamily="34" charset="0"/>
                </a:endParaRPr>
              </a:p>
            </p:txBody>
          </p:sp>
          <p:sp>
            <p:nvSpPr>
              <p:cNvPr id="19" name="ïšľíḑé"/>
              <p:cNvSpPr/>
              <p:nvPr/>
            </p:nvSpPr>
            <p:spPr>
              <a:xfrm>
                <a:off x="3577936" y="771327"/>
                <a:ext cx="2842035" cy="541890"/>
              </a:xfrm>
              <a:prstGeom prst="rect">
                <a:avLst/>
              </a:prstGeom>
            </p:spPr>
            <p:txBody>
              <a:bodyPr wrap="none">
                <a:noAutofit/>
              </a:bodyPr>
              <a:lstStyle/>
              <a:p>
                <a:pPr algn="ctr"/>
                <a:r>
                  <a:rPr lang="en-US" altLang="zh-CN" sz="3600" b="1" spc="600" dirty="0">
                    <a:solidFill>
                      <a:schemeClr val="accent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Catalogue</a:t>
                </a:r>
                <a:endParaRPr lang="en-US" altLang="zh-CN" sz="3600" b="1" spc="600" dirty="0">
                  <a:solidFill>
                    <a:schemeClr val="accent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grpSp>
      <p:pic>
        <p:nvPicPr>
          <p:cNvPr id="32" name="图片 31"/>
          <p:cNvPicPr>
            <a:picLocks noChangeAspect="1"/>
          </p:cNvPicPr>
          <p:nvPr/>
        </p:nvPicPr>
        <p:blipFill rotWithShape="1">
          <a:blip r:embed="rId1">
            <a:duotone>
              <a:schemeClr val="accent2">
                <a:shade val="45000"/>
                <a:satMod val="135000"/>
              </a:schemeClr>
              <a:prstClr val="white"/>
            </a:duotone>
            <a:extLst>
              <a:ext uri="{28A0092B-C50C-407E-A947-70E740481C1C}">
                <a14:useLocalDpi xmlns:a14="http://schemas.microsoft.com/office/drawing/2010/main" val="0"/>
              </a:ext>
            </a:extLst>
          </a:blip>
          <a:srcRect r="60463" b="60205"/>
          <a:stretch>
            <a:fillRect/>
          </a:stretch>
        </p:blipFill>
        <p:spPr>
          <a:xfrm>
            <a:off x="10391775" y="5045710"/>
            <a:ext cx="1800225" cy="1812290"/>
          </a:xfrm>
          <a:prstGeom prst="rect">
            <a:avLst/>
          </a:prstGeom>
        </p:spPr>
      </p:pic>
      <p:pic>
        <p:nvPicPr>
          <p:cNvPr id="33" name="图片 32"/>
          <p:cNvPicPr>
            <a:picLocks noChangeAspect="1"/>
          </p:cNvPicPr>
          <p:nvPr/>
        </p:nvPicPr>
        <p:blipFill rotWithShape="1">
          <a:blip r:embed="rId1">
            <a:duotone>
              <a:schemeClr val="accent2">
                <a:shade val="45000"/>
                <a:satMod val="135000"/>
              </a:schemeClr>
              <a:prstClr val="white"/>
            </a:duotone>
            <a:extLst>
              <a:ext uri="{28A0092B-C50C-407E-A947-70E740481C1C}">
                <a14:useLocalDpi xmlns:a14="http://schemas.microsoft.com/office/drawing/2010/main" val="0"/>
              </a:ext>
            </a:extLst>
          </a:blip>
          <a:srcRect r="60463" b="60205"/>
          <a:stretch>
            <a:fillRect/>
          </a:stretch>
        </p:blipFill>
        <p:spPr>
          <a:xfrm rot="10800000">
            <a:off x="9525" y="0"/>
            <a:ext cx="3048000" cy="3067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3.4  Elliptic Curves for Digital Signatures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270000" y="1434465"/>
            <a:ext cx="10095865" cy="1198880"/>
          </a:xfrm>
          <a:prstGeom prst="rect">
            <a:avLst/>
          </a:prstGeom>
          <a:noFill/>
        </p:spPr>
        <p:txBody>
          <a:bodyPr wrap="square" rtlCol="0">
            <a:spAutoFit/>
          </a:bodyPr>
          <a:p>
            <a:r>
              <a:rPr lang="en-US" altLang="zh-CN" b="1">
                <a:gradFill>
                  <a:gsLst>
                    <a:gs pos="0">
                      <a:srgbClr val="FE4444"/>
                    </a:gs>
                    <a:gs pos="100000">
                      <a:srgbClr val="832B2B"/>
                    </a:gs>
                  </a:gsLst>
                  <a:lin scaled="0"/>
                </a:gradFill>
              </a:rPr>
              <a:t>- Intuition for addition operation on elliptic curves</a:t>
            </a:r>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p:txBody>
      </p:sp>
      <p:pic>
        <p:nvPicPr>
          <p:cNvPr id="9" name="图片 8"/>
          <p:cNvPicPr>
            <a:picLocks noChangeAspect="1"/>
          </p:cNvPicPr>
          <p:nvPr/>
        </p:nvPicPr>
        <p:blipFill>
          <a:blip r:embed="rId3"/>
          <a:stretch>
            <a:fillRect/>
          </a:stretch>
        </p:blipFill>
        <p:spPr>
          <a:xfrm>
            <a:off x="2021205" y="2354580"/>
            <a:ext cx="3018790" cy="2758440"/>
          </a:xfrm>
          <a:prstGeom prst="rect">
            <a:avLst/>
          </a:prstGeom>
        </p:spPr>
      </p:pic>
      <p:pic>
        <p:nvPicPr>
          <p:cNvPr id="10" name="图片 9"/>
          <p:cNvPicPr>
            <a:picLocks noChangeAspect="1"/>
          </p:cNvPicPr>
          <p:nvPr/>
        </p:nvPicPr>
        <p:blipFill>
          <a:blip r:embed="rId4"/>
          <a:stretch>
            <a:fillRect/>
          </a:stretch>
        </p:blipFill>
        <p:spPr>
          <a:xfrm>
            <a:off x="6844665" y="2394585"/>
            <a:ext cx="2929890" cy="2678430"/>
          </a:xfrm>
          <a:prstGeom prst="rect">
            <a:avLst/>
          </a:prstGeom>
        </p:spPr>
      </p:pic>
      <p:sp>
        <p:nvSpPr>
          <p:cNvPr id="12" name="文本框 11"/>
          <p:cNvSpPr txBox="1"/>
          <p:nvPr/>
        </p:nvSpPr>
        <p:spPr>
          <a:xfrm>
            <a:off x="2848610" y="2038350"/>
            <a:ext cx="7545705" cy="368300"/>
          </a:xfrm>
          <a:prstGeom prst="rect">
            <a:avLst/>
          </a:prstGeom>
          <a:noFill/>
        </p:spPr>
        <p:txBody>
          <a:bodyPr wrap="square" rtlCol="0">
            <a:spAutoFit/>
          </a:bodyPr>
          <a:p>
            <a:r>
              <a:rPr lang="en-US" altLang="zh-CN" b="1">
                <a:gradFill>
                  <a:gsLst>
                    <a:gs pos="0">
                      <a:srgbClr val="007BD3"/>
                    </a:gs>
                    <a:gs pos="100000">
                      <a:srgbClr val="034373"/>
                    </a:gs>
                  </a:gsLst>
                  <a:lin scaled="0"/>
                </a:gradFill>
              </a:rPr>
              <a:t> P1 ≠ P2                                                                 P1 = P2</a:t>
            </a:r>
            <a:endParaRPr lang="en-US" altLang="zh-CN" b="1">
              <a:gradFill>
                <a:gsLst>
                  <a:gs pos="0">
                    <a:srgbClr val="007BD3"/>
                  </a:gs>
                  <a:gs pos="100000">
                    <a:srgbClr val="034373"/>
                  </a:gs>
                </a:gsLst>
                <a:lin scaled="0"/>
              </a:gradFill>
            </a:endParaRPr>
          </a:p>
        </p:txBody>
      </p:sp>
      <p:sp>
        <p:nvSpPr>
          <p:cNvPr id="13" name="文本框 12"/>
          <p:cNvSpPr txBox="1"/>
          <p:nvPr/>
        </p:nvSpPr>
        <p:spPr>
          <a:xfrm>
            <a:off x="1526540" y="5538470"/>
            <a:ext cx="9251315" cy="1198880"/>
          </a:xfrm>
          <a:prstGeom prst="rect">
            <a:avLst/>
          </a:prstGeom>
          <a:noFill/>
        </p:spPr>
        <p:txBody>
          <a:bodyPr wrap="square" rtlCol="0">
            <a:spAutoFit/>
          </a:bodyPr>
          <a:p>
            <a:r>
              <a:rPr lang="en-US" altLang="zh-CN" b="1">
                <a:gradFill>
                  <a:gsLst>
                    <a:gs pos="0">
                      <a:srgbClr val="7B32B2"/>
                    </a:gs>
                    <a:gs pos="100000">
                      <a:srgbClr val="401A5D"/>
                    </a:gs>
                  </a:gsLst>
                  <a:lin scaled="0"/>
                </a:gradFill>
              </a:rPr>
              <a:t>- Multiplication by a constant k for a point on elliptic curves: </a:t>
            </a:r>
            <a:endParaRPr lang="en-US" altLang="zh-CN" b="1">
              <a:gradFill>
                <a:gsLst>
                  <a:gs pos="0">
                    <a:srgbClr val="7B32B2"/>
                  </a:gs>
                  <a:gs pos="100000">
                    <a:srgbClr val="401A5D"/>
                  </a:gs>
                </a:gsLst>
                <a:lin scaled="0"/>
              </a:gradFill>
            </a:endParaRPr>
          </a:p>
          <a:p>
            <a:r>
              <a:rPr lang="en-US" altLang="zh-CN" b="1">
                <a:gradFill>
                  <a:gsLst>
                    <a:gs pos="0">
                      <a:srgbClr val="7B32B2"/>
                    </a:gs>
                    <a:gs pos="100000">
                      <a:srgbClr val="401A5D"/>
                    </a:gs>
                  </a:gsLst>
                  <a:lin scaled="0"/>
                </a:gradFill>
              </a:rPr>
              <a:t>   Simply do the addition for k times;</a:t>
            </a:r>
            <a:endParaRPr lang="en-US" altLang="zh-CN" b="1">
              <a:gradFill>
                <a:gsLst>
                  <a:gs pos="0">
                    <a:srgbClr val="7B32B2"/>
                  </a:gs>
                  <a:gs pos="100000">
                    <a:srgbClr val="401A5D"/>
                  </a:gs>
                </a:gsLst>
                <a:lin scaled="0"/>
              </a:gradFill>
            </a:endParaRPr>
          </a:p>
          <a:p>
            <a:r>
              <a:rPr lang="en-US" altLang="zh-CN" b="1">
                <a:gradFill>
                  <a:gsLst>
                    <a:gs pos="0">
                      <a:srgbClr val="7B32B2"/>
                    </a:gs>
                    <a:gs pos="100000">
                      <a:srgbClr val="401A5D"/>
                    </a:gs>
                  </a:gsLst>
                  <a:lin scaled="0"/>
                </a:gradFill>
              </a:rPr>
              <a:t>   Can be computed by O(logk) additions by binary speed-up</a:t>
            </a:r>
            <a:endParaRPr lang="en-US" altLang="zh-CN" b="1">
              <a:gradFill>
                <a:gsLst>
                  <a:gs pos="0">
                    <a:srgbClr val="7B32B2"/>
                  </a:gs>
                  <a:gs pos="100000">
                    <a:srgbClr val="401A5D"/>
                  </a:gs>
                </a:gsLst>
                <a:lin scaled="0"/>
              </a:gradFill>
            </a:endParaRPr>
          </a:p>
          <a:p>
            <a:r>
              <a:rPr lang="en-US" altLang="zh-CN" b="1">
                <a:gradFill>
                  <a:gsLst>
                    <a:gs pos="0">
                      <a:srgbClr val="7B32B2"/>
                    </a:gs>
                    <a:gs pos="100000">
                      <a:srgbClr val="401A5D"/>
                    </a:gs>
                  </a:gsLst>
                  <a:lin scaled="0"/>
                </a:gradFill>
              </a:rPr>
              <a:t>   (correctness: associative law of the field)</a:t>
            </a:r>
            <a:endParaRPr lang="en-US" altLang="zh-CN" b="1">
              <a:gradFill>
                <a:gsLst>
                  <a:gs pos="0">
                    <a:srgbClr val="7B32B2"/>
                  </a:gs>
                  <a:gs pos="100000">
                    <a:srgbClr val="401A5D"/>
                  </a:gs>
                </a:gsLst>
                <a:lin scaled="0"/>
              </a:gradFill>
            </a:endParaRPr>
          </a:p>
        </p:txBody>
      </p:sp>
      <p:pic>
        <p:nvPicPr>
          <p:cNvPr id="11" name="图片 10" descr="bear-thinking"/>
          <p:cNvPicPr>
            <a:picLocks noChangeAspect="1"/>
          </p:cNvPicPr>
          <p:nvPr/>
        </p:nvPicPr>
        <p:blipFill>
          <a:blip r:embed="rId5"/>
          <a:stretch>
            <a:fillRect/>
          </a:stretch>
        </p:blipFill>
        <p:spPr>
          <a:xfrm>
            <a:off x="10491470" y="548132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3.4  Elliptic Curves for Digital Signatures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270000" y="1434465"/>
            <a:ext cx="10095865" cy="922020"/>
          </a:xfrm>
          <a:prstGeom prst="rect">
            <a:avLst/>
          </a:prstGeom>
          <a:noFill/>
        </p:spPr>
        <p:txBody>
          <a:bodyPr wrap="square" rtlCol="0">
            <a:spAutoFit/>
          </a:bodyPr>
          <a:p>
            <a:r>
              <a:rPr lang="en-US" altLang="zh-CN" b="1">
                <a:gradFill>
                  <a:gsLst>
                    <a:gs pos="0">
                      <a:srgbClr val="FE4444"/>
                    </a:gs>
                    <a:gs pos="100000">
                      <a:srgbClr val="832B2B"/>
                    </a:gs>
                  </a:gsLst>
                  <a:lin scaled="0"/>
                </a:gradFill>
              </a:rPr>
              <a:t>- Then let’s focus on the concrete scheme of ECDSA.</a:t>
            </a:r>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p:txBody>
      </p:sp>
      <p:pic>
        <p:nvPicPr>
          <p:cNvPr id="8" name="图片 7"/>
          <p:cNvPicPr>
            <a:picLocks noChangeAspect="1"/>
          </p:cNvPicPr>
          <p:nvPr/>
        </p:nvPicPr>
        <p:blipFill>
          <a:blip r:embed="rId3"/>
          <a:stretch>
            <a:fillRect/>
          </a:stretch>
        </p:blipFill>
        <p:spPr>
          <a:xfrm>
            <a:off x="1330960" y="2266315"/>
            <a:ext cx="5510530" cy="3304540"/>
          </a:xfrm>
          <a:prstGeom prst="rect">
            <a:avLst/>
          </a:prstGeom>
        </p:spPr>
      </p:pic>
      <p:pic>
        <p:nvPicPr>
          <p:cNvPr id="11" name="图片 10"/>
          <p:cNvPicPr>
            <a:picLocks noChangeAspect="1"/>
          </p:cNvPicPr>
          <p:nvPr/>
        </p:nvPicPr>
        <p:blipFill>
          <a:blip r:embed="rId4"/>
          <a:stretch>
            <a:fillRect/>
          </a:stretch>
        </p:blipFill>
        <p:spPr>
          <a:xfrm>
            <a:off x="7181850" y="1625600"/>
            <a:ext cx="4349115" cy="4338955"/>
          </a:xfrm>
          <a:prstGeom prst="rect">
            <a:avLst/>
          </a:prstGeom>
        </p:spPr>
      </p:pic>
      <p:pic>
        <p:nvPicPr>
          <p:cNvPr id="9" name="图片 8" descr="bear-thinking"/>
          <p:cNvPicPr>
            <a:picLocks noChangeAspect="1"/>
          </p:cNvPicPr>
          <p:nvPr/>
        </p:nvPicPr>
        <p:blipFill>
          <a:blip r:embed="rId5"/>
          <a:stretch>
            <a:fillRect/>
          </a:stretch>
        </p:blipFill>
        <p:spPr>
          <a:xfrm>
            <a:off x="9407525" y="1294765"/>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3.4  Elliptic Curves for Digital Signatures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303655"/>
            <a:ext cx="10095865" cy="922020"/>
          </a:xfrm>
          <a:prstGeom prst="rect">
            <a:avLst/>
          </a:prstGeom>
          <a:noFill/>
        </p:spPr>
        <p:txBody>
          <a:bodyPr wrap="square" rtlCol="0">
            <a:spAutoFit/>
          </a:bodyPr>
          <a:p>
            <a:r>
              <a:rPr lang="en-US" altLang="zh-CN" b="1">
                <a:gradFill>
                  <a:gsLst>
                    <a:gs pos="0">
                      <a:srgbClr val="FE4444"/>
                    </a:gs>
                    <a:gs pos="100000">
                      <a:srgbClr val="832B2B"/>
                    </a:gs>
                  </a:gsLst>
                  <a:lin scaled="0"/>
                </a:gradFill>
              </a:rPr>
              <a:t>- Then let’s focus on the concrete scheme of ECDSA.</a:t>
            </a:r>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p:txBody>
      </p:sp>
      <p:pic>
        <p:nvPicPr>
          <p:cNvPr id="11" name="图片 10"/>
          <p:cNvPicPr>
            <a:picLocks noChangeAspect="1"/>
          </p:cNvPicPr>
          <p:nvPr/>
        </p:nvPicPr>
        <p:blipFill>
          <a:blip r:embed="rId3"/>
          <a:stretch>
            <a:fillRect/>
          </a:stretch>
        </p:blipFill>
        <p:spPr>
          <a:xfrm>
            <a:off x="6946900" y="1811655"/>
            <a:ext cx="4349115" cy="4338955"/>
          </a:xfrm>
          <a:prstGeom prst="rect">
            <a:avLst/>
          </a:prstGeom>
        </p:spPr>
      </p:pic>
      <p:pic>
        <p:nvPicPr>
          <p:cNvPr id="10" name="图片 9"/>
          <p:cNvPicPr>
            <a:picLocks noChangeAspect="1"/>
          </p:cNvPicPr>
          <p:nvPr/>
        </p:nvPicPr>
        <p:blipFill>
          <a:blip r:embed="rId4"/>
          <a:srcRect r="1247" b="2301"/>
          <a:stretch>
            <a:fillRect/>
          </a:stretch>
        </p:blipFill>
        <p:spPr>
          <a:xfrm>
            <a:off x="1868805" y="2012315"/>
            <a:ext cx="4296410" cy="4467225"/>
          </a:xfrm>
          <a:prstGeom prst="rect">
            <a:avLst/>
          </a:prstGeom>
        </p:spPr>
      </p:pic>
      <p:pic>
        <p:nvPicPr>
          <p:cNvPr id="8" name="图片 7" descr="bear-thinking"/>
          <p:cNvPicPr>
            <a:picLocks noChangeAspect="1"/>
          </p:cNvPicPr>
          <p:nvPr/>
        </p:nvPicPr>
        <p:blipFill>
          <a:blip r:embed="rId5"/>
          <a:stretch>
            <a:fillRect/>
          </a:stretch>
        </p:blipFill>
        <p:spPr>
          <a:xfrm>
            <a:off x="9068435" y="146050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3.4  Elliptic Curves for Digital Signatures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477645"/>
            <a:ext cx="10095865" cy="4246245"/>
          </a:xfrm>
          <a:prstGeom prst="rect">
            <a:avLst/>
          </a:prstGeom>
          <a:noFill/>
        </p:spPr>
        <p:txBody>
          <a:bodyPr wrap="square" rtlCol="0">
            <a:spAutoFit/>
          </a:bodyPr>
          <a:p>
            <a:r>
              <a:rPr lang="en-US" altLang="zh-CN" b="1">
                <a:gradFill>
                  <a:gsLst>
                    <a:gs pos="0">
                      <a:srgbClr val="7B32B2"/>
                    </a:gs>
                    <a:gs pos="100000">
                      <a:srgbClr val="401A5D"/>
                    </a:gs>
                  </a:gsLst>
                  <a:lin scaled="0"/>
                </a:gradFill>
              </a:rPr>
              <a:t> </a:t>
            </a:r>
            <a:endParaRPr lang="en-US" altLang="zh-CN" b="1">
              <a:gradFill>
                <a:gsLst>
                  <a:gs pos="0">
                    <a:srgbClr val="7B32B2"/>
                  </a:gs>
                  <a:gs pos="100000">
                    <a:srgbClr val="401A5D"/>
                  </a:gs>
                </a:gsLst>
                <a:lin scaled="0"/>
              </a:gradFill>
            </a:endParaRPr>
          </a:p>
          <a:p>
            <a:r>
              <a:rPr lang="en-US" altLang="zh-CN" b="1">
                <a:gradFill>
                  <a:gsLst>
                    <a:gs pos="0">
                      <a:srgbClr val="FE4444"/>
                    </a:gs>
                    <a:gs pos="100000">
                      <a:srgbClr val="832B2B"/>
                    </a:gs>
                  </a:gsLst>
                  <a:lin scaled="0"/>
                </a:gradFill>
              </a:rPr>
              <a:t>How ECDSA works in Bitcoin system for verification of a Transation</a:t>
            </a:r>
            <a:endParaRPr lang="en-US" altLang="zh-CN" b="1">
              <a:gradFill>
                <a:gsLst>
                  <a:gs pos="0">
                    <a:srgbClr val="FE4444"/>
                  </a:gs>
                  <a:gs pos="100000">
                    <a:srgbClr val="832B2B"/>
                  </a:gs>
                </a:gsLst>
                <a:lin scaled="0"/>
              </a:gradFill>
            </a:endParaRPr>
          </a:p>
          <a:p>
            <a:endParaRPr lang="en-US" altLang="zh-CN" b="1">
              <a:gradFill>
                <a:gsLst>
                  <a:gs pos="0">
                    <a:srgbClr val="007BD3"/>
                  </a:gs>
                  <a:gs pos="100000">
                    <a:srgbClr val="034373"/>
                  </a:gs>
                </a:gsLst>
                <a:lin scaled="0"/>
              </a:gradFill>
            </a:endParaRPr>
          </a:p>
          <a:p>
            <a:endParaRPr lang="en-US" altLang="zh-CN" b="1">
              <a:gradFill>
                <a:gsLst>
                  <a:gs pos="0">
                    <a:srgbClr val="007BD3"/>
                  </a:gs>
                  <a:gs pos="100000">
                    <a:srgbClr val="034373"/>
                  </a:gs>
                </a:gsLst>
                <a:lin scaled="0"/>
              </a:gradFill>
            </a:endParaRPr>
          </a:p>
          <a:p>
            <a:r>
              <a:rPr lang="en-US" altLang="zh-CN" b="1">
                <a:gradFill>
                  <a:gsLst>
                    <a:gs pos="0">
                      <a:srgbClr val="007BD3"/>
                    </a:gs>
                    <a:gs pos="100000">
                      <a:srgbClr val="034373"/>
                    </a:gs>
                  </a:gsLst>
                  <a:lin scaled="0"/>
                </a:gradFill>
              </a:rPr>
              <a:t>- In practice, every user of Bitcoin system holds a pair of keys (Si,Pi) where the secret key Si is private and the public key Pi is broadcast to all as the only certificate of identity in the system.</a:t>
            </a:r>
            <a:endParaRPr lang="en-US" altLang="zh-CN" b="1">
              <a:gradFill>
                <a:gsLst>
                  <a:gs pos="0">
                    <a:srgbClr val="007BD3"/>
                  </a:gs>
                  <a:gs pos="100000">
                    <a:srgbClr val="034373"/>
                  </a:gs>
                </a:gsLst>
                <a:lin scaled="0"/>
              </a:gradFill>
            </a:endParaRPr>
          </a:p>
          <a:p>
            <a:endParaRPr lang="en-US" altLang="zh-CN" b="1">
              <a:gradFill>
                <a:gsLst>
                  <a:gs pos="0">
                    <a:srgbClr val="FE4444"/>
                  </a:gs>
                  <a:gs pos="100000">
                    <a:srgbClr val="832B2B"/>
                  </a:gs>
                </a:gsLst>
                <a:lin scaled="0"/>
              </a:gradFill>
            </a:endParaRPr>
          </a:p>
          <a:p>
            <a:r>
              <a:rPr lang="en-US" altLang="zh-CN" b="1">
                <a:gradFill>
                  <a:gsLst>
                    <a:gs pos="0">
                      <a:srgbClr val="14CD68"/>
                    </a:gs>
                    <a:gs pos="100000">
                      <a:srgbClr val="0B6E38"/>
                    </a:gs>
                  </a:gsLst>
                  <a:lin scaled="0"/>
                </a:gradFill>
              </a:rPr>
              <a:t>- To sign a transaction, the sender signs the previous hash and the receiver's public key as the message in the digital signature and append it on the end of the coin.</a:t>
            </a:r>
            <a:endParaRPr lang="en-US" altLang="zh-CN" b="1">
              <a:gradFill>
                <a:gsLst>
                  <a:gs pos="0">
                    <a:srgbClr val="14CD68"/>
                  </a:gs>
                  <a:gs pos="100000">
                    <a:srgbClr val="0B6E38"/>
                  </a:gs>
                </a:gsLst>
                <a:lin scaled="0"/>
              </a:gradFill>
            </a:endParaRPr>
          </a:p>
          <a:p>
            <a:endParaRPr lang="en-US" altLang="zh-CN" b="1">
              <a:gradFill>
                <a:gsLst>
                  <a:gs pos="0">
                    <a:srgbClr val="FE4444"/>
                  </a:gs>
                  <a:gs pos="100000">
                    <a:srgbClr val="832B2B"/>
                  </a:gs>
                </a:gsLst>
                <a:lin scaled="0"/>
              </a:gradFill>
            </a:endParaRPr>
          </a:p>
          <a:p>
            <a:r>
              <a:rPr lang="en-US" altLang="zh-CN" b="1">
                <a:gradFill>
                  <a:gsLst>
                    <a:gs pos="0">
                      <a:srgbClr val="012D86"/>
                    </a:gs>
                    <a:gs pos="100000">
                      <a:srgbClr val="0E2557"/>
                    </a:gs>
                  </a:gsLst>
                  <a:lin scaled="0"/>
                </a:gradFill>
              </a:rPr>
              <a:t>- Then, the miners can verify the authentication of the transaction by running the Verifier. Once the transaction is verified, it goes to the waiting list to be packed in a block. After the block is appended to the chain and gets confirmed by majority of the community (A usual criterion is for Bitcoin that, 6 blocks generated behind the block are all on the longest chain), the transaction eventually comes to a success.</a:t>
            </a:r>
            <a:endParaRPr lang="en-US" altLang="zh-CN" b="1">
              <a:gradFill>
                <a:gsLst>
                  <a:gs pos="0">
                    <a:srgbClr val="012D86"/>
                  </a:gs>
                  <a:gs pos="100000">
                    <a:srgbClr val="0E2557"/>
                  </a:gs>
                </a:gsLst>
                <a:lin scaled="0"/>
              </a:gradFill>
            </a:endParaRPr>
          </a:p>
        </p:txBody>
      </p:sp>
      <p:pic>
        <p:nvPicPr>
          <p:cNvPr id="11" name="图片 10" descr="bear-thinking"/>
          <p:cNvPicPr>
            <a:picLocks noChangeAspect="1"/>
          </p:cNvPicPr>
          <p:nvPr/>
        </p:nvPicPr>
        <p:blipFill>
          <a:blip r:embed="rId3"/>
          <a:stretch>
            <a:fillRect/>
          </a:stretch>
        </p:blipFill>
        <p:spPr>
          <a:xfrm>
            <a:off x="10638155" y="524637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8" name="组合 17"/>
          <p:cNvGrpSpPr/>
          <p:nvPr/>
        </p:nvGrpSpPr>
        <p:grpSpPr>
          <a:xfrm>
            <a:off x="9525" y="1448435"/>
            <a:ext cx="12259945" cy="5419090"/>
            <a:chOff x="0" y="1438910"/>
            <a:chExt cx="12259945" cy="5419090"/>
          </a:xfrm>
        </p:grpSpPr>
        <p:sp>
          <p:nvSpPr>
            <p:cNvPr id="19" name="矩形 18"/>
            <p:cNvSpPr/>
            <p:nvPr/>
          </p:nvSpPr>
          <p:spPr>
            <a:xfrm>
              <a:off x="0" y="3429000"/>
              <a:ext cx="1219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20" name="组合 19"/>
            <p:cNvGrpSpPr/>
            <p:nvPr/>
          </p:nvGrpSpPr>
          <p:grpSpPr>
            <a:xfrm>
              <a:off x="1050925" y="1967865"/>
              <a:ext cx="3195320" cy="2898775"/>
              <a:chOff x="1050925" y="1967865"/>
              <a:chExt cx="3195320" cy="2898775"/>
            </a:xfrm>
          </p:grpSpPr>
          <p:sp>
            <p:nvSpPr>
              <p:cNvPr id="27" name="矩形 26"/>
              <p:cNvSpPr/>
              <p:nvPr/>
            </p:nvSpPr>
            <p:spPr>
              <a:xfrm>
                <a:off x="1137920" y="1967865"/>
                <a:ext cx="2875280" cy="287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文本框 27"/>
              <p:cNvSpPr txBox="1"/>
              <p:nvPr/>
            </p:nvSpPr>
            <p:spPr>
              <a:xfrm>
                <a:off x="1803400" y="2443450"/>
                <a:ext cx="1544320" cy="1569660"/>
              </a:xfrm>
              <a:prstGeom prst="rect">
                <a:avLst/>
              </a:prstGeom>
              <a:noFill/>
            </p:spPr>
            <p:txBody>
              <a:bodyPr wrap="square" rtlCol="0">
                <a:spAutoFit/>
              </a:bodyPr>
              <a:lstStyle/>
              <a:p>
                <a:pPr algn="ctr"/>
                <a:r>
                  <a:rPr lang="en-US" altLang="zh-CN" sz="9600" dirty="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3</a:t>
                </a:r>
                <a:endParaRPr lang="zh-CN" altLang="en-US" sz="9600" dirty="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9" name="直角三角形 28"/>
              <p:cNvSpPr/>
              <p:nvPr/>
            </p:nvSpPr>
            <p:spPr>
              <a:xfrm>
                <a:off x="1137920" y="1991360"/>
                <a:ext cx="1615440" cy="2875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文本框 29"/>
              <p:cNvSpPr txBox="1"/>
              <p:nvPr/>
            </p:nvSpPr>
            <p:spPr>
              <a:xfrm>
                <a:off x="1050925" y="4013200"/>
                <a:ext cx="3195320" cy="460375"/>
              </a:xfrm>
              <a:prstGeom prst="rect">
                <a:avLst/>
              </a:prstGeom>
              <a:noFill/>
            </p:spPr>
            <p:txBody>
              <a:bodyPr wrap="square" rtlCol="0">
                <a:spAutoFit/>
              </a:bodyPr>
              <a:lstStyle/>
              <a:p>
                <a:pPr algn="ctr"/>
                <a:r>
                  <a:rPr lang="en-US" altLang="zh-CN" sz="2400" b="1" spc="600" dirty="0" smtClean="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SECTION 3</a:t>
                </a:r>
                <a:endParaRPr lang="zh-CN" altLang="en-US" sz="2400" b="1" spc="6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22" name="文本框 21"/>
            <p:cNvSpPr txBox="1"/>
            <p:nvPr/>
          </p:nvSpPr>
          <p:spPr>
            <a:xfrm>
              <a:off x="4246245" y="3665855"/>
              <a:ext cx="6411595" cy="3192145"/>
            </a:xfrm>
            <a:prstGeom prst="rect">
              <a:avLst/>
            </a:prstGeom>
            <a:noFill/>
          </p:spPr>
          <p:txBody>
            <a:bodyPr wrap="square" rtlCol="0">
              <a:spAutoFit/>
            </a:bodyPr>
            <a:lstStyle/>
            <a:p>
              <a:pPr algn="ctr">
                <a:lnSpc>
                  <a:spcPct val="120000"/>
                </a:lnSpc>
              </a:pPr>
              <a:r>
                <a:rPr lang="en-US" altLang="zh-CN" sz="2800" b="1">
                  <a:gradFill>
                    <a:gsLst>
                      <a:gs pos="0">
                        <a:srgbClr val="7B32B2"/>
                      </a:gs>
                      <a:gs pos="100000">
                        <a:srgbClr val="401A5D"/>
                      </a:gs>
                    </a:gsLst>
                    <a:lin scaled="0"/>
                  </a:gradFill>
                  <a:latin typeface="华文新魏" panose="02010800040101010101" charset="-122"/>
                  <a:ea typeface="华文新魏" panose="02010800040101010101" charset="-122"/>
                  <a:sym typeface="+mn-ea"/>
                </a:rPr>
                <a:t>- 3.1</a:t>
              </a: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 Social Issues </a:t>
              </a:r>
              <a:endPar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  </a:t>
              </a:r>
              <a:endPar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sz="2800" b="1">
                  <a:gradFill>
                    <a:gsLst>
                      <a:gs pos="0">
                        <a:srgbClr val="7B32B2"/>
                      </a:gs>
                      <a:gs pos="100000">
                        <a:srgbClr val="401A5D"/>
                      </a:gs>
                    </a:gsLst>
                    <a:lin scaled="0"/>
                  </a:gradFill>
                  <a:latin typeface="华文新魏" panose="02010800040101010101" charset="-122"/>
                  <a:ea typeface="华文新魏" panose="02010800040101010101" charset="-122"/>
                  <a:sym typeface="+mn-ea"/>
                </a:rPr>
                <a:t>- 3.2</a:t>
              </a: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 Environmental Issues</a:t>
              </a:r>
              <a:endPar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    </a:t>
              </a:r>
              <a:endPar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a:t>
              </a:r>
              <a:r>
                <a:rPr lang="en-US" altLang="zh-CN" sz="2800" b="1">
                  <a:gradFill>
                    <a:gsLst>
                      <a:gs pos="0">
                        <a:srgbClr val="7B32B2"/>
                      </a:gs>
                      <a:gs pos="100000">
                        <a:srgbClr val="401A5D"/>
                      </a:gs>
                    </a:gsLst>
                    <a:lin scaled="0"/>
                  </a:gradFill>
                  <a:latin typeface="华文新魏" panose="02010800040101010101" charset="-122"/>
                  <a:ea typeface="华文新魏" panose="02010800040101010101" charset="-122"/>
                  <a:sym typeface="+mn-ea"/>
                </a:rPr>
                <a:t>3.3</a:t>
              </a:r>
              <a:r>
                <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rPr>
                <a:t> Technical Issues</a:t>
              </a:r>
              <a:endParaRPr lang="en-US" altLang="zh-CN" sz="2800">
                <a:gradFill>
                  <a:gsLst>
                    <a:gs pos="0">
                      <a:srgbClr val="7B32B2"/>
                    </a:gs>
                    <a:gs pos="100000">
                      <a:srgbClr val="401A5D"/>
                    </a:gs>
                  </a:gsLst>
                  <a:lin scaled="0"/>
                </a:gradFill>
                <a:latin typeface="华文新魏" panose="02010800040101010101" charset="-122"/>
                <a:ea typeface="华文新魏" panose="02010800040101010101" charset="-122"/>
                <a:sym typeface="+mn-ea"/>
              </a:endParaRPr>
            </a:p>
            <a:p>
              <a:pPr algn="ctr">
                <a:lnSpc>
                  <a:spcPct val="120000"/>
                </a:lnSpc>
              </a:pPr>
              <a:endParaRPr lang="en-US" altLang="zh-CN" sz="2800" b="1" spc="800" dirty="0" smtClean="0">
                <a:gradFill>
                  <a:gsLst>
                    <a:gs pos="0">
                      <a:srgbClr val="007BD3"/>
                    </a:gs>
                    <a:gs pos="100000">
                      <a:srgbClr val="034373"/>
                    </a:gs>
                  </a:gsLst>
                  <a:lin scaled="0"/>
                </a:gra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文本框 22"/>
            <p:cNvSpPr txBox="1"/>
            <p:nvPr/>
          </p:nvSpPr>
          <p:spPr>
            <a:xfrm>
              <a:off x="3879850" y="1438910"/>
              <a:ext cx="8380095" cy="1753235"/>
            </a:xfrm>
            <a:prstGeom prst="rect">
              <a:avLst/>
            </a:prstGeom>
            <a:noFill/>
          </p:spPr>
          <p:txBody>
            <a:bodyPr wrap="square" rtlCol="0">
              <a:spAutoFit/>
            </a:bodyPr>
            <a:lstStyle/>
            <a:p>
              <a:pPr algn="ctr"/>
              <a:r>
                <a:rPr lang="en-US" sz="3400" b="1" dirty="0">
                  <a:gradFill>
                    <a:gsLst>
                      <a:gs pos="0">
                        <a:srgbClr val="E30000"/>
                      </a:gs>
                      <a:gs pos="100000">
                        <a:srgbClr val="760303"/>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rPr>
                <a:t>Current Limitations and </a:t>
              </a:r>
              <a:endParaRPr lang="en-US" sz="3400" b="1" dirty="0">
                <a:gradFill>
                  <a:gsLst>
                    <a:gs pos="0">
                      <a:srgbClr val="E30000"/>
                    </a:gs>
                    <a:gs pos="100000">
                      <a:srgbClr val="760303"/>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endParaRPr>
            </a:p>
            <a:p>
              <a:pPr algn="ctr"/>
              <a:r>
                <a:rPr lang="en-US" sz="3400" b="1" dirty="0">
                  <a:gradFill>
                    <a:gsLst>
                      <a:gs pos="0">
                        <a:srgbClr val="E30000"/>
                      </a:gs>
                      <a:gs pos="100000">
                        <a:srgbClr val="760303"/>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rPr>
                <a:t>Directions for Further Research</a:t>
              </a:r>
              <a:endParaRPr lang="en-US" sz="4000" b="1" dirty="0">
                <a:gradFill>
                  <a:gsLst>
                    <a:gs pos="0">
                      <a:srgbClr val="E30000"/>
                    </a:gs>
                    <a:gs pos="100000">
                      <a:srgbClr val="760303"/>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endParaRPr>
            </a:p>
            <a:p>
              <a:pPr algn="ctr"/>
              <a:endParaRPr lang="en-US" sz="4000" b="1" dirty="0">
                <a:gradFill>
                  <a:gsLst>
                    <a:gs pos="0">
                      <a:srgbClr val="E30000"/>
                    </a:gs>
                    <a:gs pos="100000">
                      <a:srgbClr val="760303"/>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endParaRPr>
            </a:p>
          </p:txBody>
        </p:sp>
        <p:grpSp>
          <p:nvGrpSpPr>
            <p:cNvPr id="24" name="组合 23"/>
            <p:cNvGrpSpPr/>
            <p:nvPr/>
          </p:nvGrpSpPr>
          <p:grpSpPr>
            <a:xfrm>
              <a:off x="11145520" y="3429000"/>
              <a:ext cx="1046480" cy="3429000"/>
              <a:chOff x="11145520" y="3429000"/>
              <a:chExt cx="1046480" cy="3429000"/>
            </a:xfrm>
          </p:grpSpPr>
          <p:sp useBgFill="1">
            <p:nvSpPr>
              <p:cNvPr id="25" name="矩形 24"/>
              <p:cNvSpPr/>
              <p:nvPr/>
            </p:nvSpPr>
            <p:spPr>
              <a:xfrm>
                <a:off x="11145520" y="3429000"/>
                <a:ext cx="1046480" cy="239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useBgFill="1">
            <p:nvSpPr>
              <p:cNvPr id="26" name="矩形 25"/>
              <p:cNvSpPr/>
              <p:nvPr/>
            </p:nvSpPr>
            <p:spPr>
              <a:xfrm>
                <a:off x="11145520" y="3429000"/>
                <a:ext cx="104648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3.1  Social Issues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477645"/>
            <a:ext cx="10095865" cy="645160"/>
          </a:xfrm>
          <a:prstGeom prst="rect">
            <a:avLst/>
          </a:prstGeom>
          <a:noFill/>
        </p:spPr>
        <p:txBody>
          <a:bodyPr wrap="square" rtlCol="0">
            <a:spAutoFit/>
          </a:bodyPr>
          <a:p>
            <a:r>
              <a:rPr lang="en-US" altLang="zh-CN" b="1">
                <a:gradFill>
                  <a:gsLst>
                    <a:gs pos="0">
                      <a:srgbClr val="7B32B2"/>
                    </a:gs>
                    <a:gs pos="100000">
                      <a:srgbClr val="401A5D"/>
                    </a:gs>
                  </a:gsLst>
                  <a:lin scaled="0"/>
                </a:gradFill>
              </a:rPr>
              <a:t> </a:t>
            </a:r>
            <a:endParaRPr lang="en-US" altLang="zh-CN" b="1">
              <a:gradFill>
                <a:gsLst>
                  <a:gs pos="0">
                    <a:srgbClr val="7B32B2"/>
                  </a:gs>
                  <a:gs pos="100000">
                    <a:srgbClr val="401A5D"/>
                  </a:gs>
                </a:gsLst>
                <a:lin scaled="0"/>
              </a:gradFill>
            </a:endParaRPr>
          </a:p>
          <a:p>
            <a:endParaRPr lang="en-US" altLang="zh-CN" b="1">
              <a:gradFill>
                <a:gsLst>
                  <a:gs pos="0">
                    <a:srgbClr val="012D86"/>
                  </a:gs>
                  <a:gs pos="100000">
                    <a:srgbClr val="0E2557"/>
                  </a:gs>
                </a:gsLst>
                <a:lin scaled="0"/>
              </a:gradFill>
            </a:endParaRPr>
          </a:p>
        </p:txBody>
      </p:sp>
      <p:pic>
        <p:nvPicPr>
          <p:cNvPr id="8" name="图片 7"/>
          <p:cNvPicPr>
            <a:picLocks noChangeAspect="1"/>
          </p:cNvPicPr>
          <p:nvPr/>
        </p:nvPicPr>
        <p:blipFill>
          <a:blip r:embed="rId3"/>
          <a:stretch>
            <a:fillRect/>
          </a:stretch>
        </p:blipFill>
        <p:spPr>
          <a:xfrm>
            <a:off x="713105" y="1355725"/>
            <a:ext cx="2227580" cy="1593215"/>
          </a:xfrm>
          <a:prstGeom prst="rect">
            <a:avLst/>
          </a:prstGeom>
        </p:spPr>
      </p:pic>
      <p:sp>
        <p:nvSpPr>
          <p:cNvPr id="9" name="文本框 8"/>
          <p:cNvSpPr txBox="1"/>
          <p:nvPr/>
        </p:nvSpPr>
        <p:spPr>
          <a:xfrm>
            <a:off x="5706745" y="1294765"/>
            <a:ext cx="6056630" cy="1753235"/>
          </a:xfrm>
          <a:prstGeom prst="rect">
            <a:avLst/>
          </a:prstGeom>
          <a:noFill/>
        </p:spPr>
        <p:txBody>
          <a:bodyPr wrap="square" rtlCol="0">
            <a:spAutoFit/>
          </a:bodyPr>
          <a:p>
            <a:r>
              <a:rPr lang="en-US" altLang="zh-CN" b="1">
                <a:solidFill>
                  <a:srgbClr val="00B050"/>
                </a:solidFill>
              </a:rPr>
              <a:t>- Roller-coaster style price curve</a:t>
            </a:r>
            <a:endParaRPr lang="en-US" altLang="zh-CN" b="1">
              <a:solidFill>
                <a:srgbClr val="00B050"/>
              </a:solidFill>
            </a:endParaRPr>
          </a:p>
          <a:p>
            <a:r>
              <a:rPr lang="en-US" altLang="zh-CN" b="1">
                <a:solidFill>
                  <a:srgbClr val="00B050"/>
                </a:solidFill>
              </a:rPr>
              <a:t>- Manipulated by some conscienceless capitalists</a:t>
            </a:r>
            <a:endParaRPr lang="en-US" altLang="zh-CN" b="1">
              <a:solidFill>
                <a:srgbClr val="00B050"/>
              </a:solidFill>
            </a:endParaRPr>
          </a:p>
          <a:p>
            <a:r>
              <a:rPr lang="en-US" altLang="zh-CN" b="1">
                <a:solidFill>
                  <a:srgbClr val="00B050"/>
                </a:solidFill>
              </a:rPr>
              <a:t>- Attract gamblers to join in the community (not the ideal audience, however, blockchain should aim at those who need a digital trust platform), and they may become unstable factors of the society once they lose.</a:t>
            </a:r>
            <a:endParaRPr lang="en-US" altLang="zh-CN" b="1">
              <a:solidFill>
                <a:srgbClr val="00B050"/>
              </a:solidFill>
            </a:endParaRPr>
          </a:p>
        </p:txBody>
      </p:sp>
      <p:pic>
        <p:nvPicPr>
          <p:cNvPr id="10" name="图片 9"/>
          <p:cNvPicPr>
            <a:picLocks noChangeAspect="1"/>
          </p:cNvPicPr>
          <p:nvPr/>
        </p:nvPicPr>
        <p:blipFill>
          <a:blip r:embed="rId4"/>
          <a:stretch>
            <a:fillRect/>
          </a:stretch>
        </p:blipFill>
        <p:spPr>
          <a:xfrm>
            <a:off x="6769735" y="3441065"/>
            <a:ext cx="2535555" cy="1332230"/>
          </a:xfrm>
          <a:prstGeom prst="rect">
            <a:avLst/>
          </a:prstGeom>
        </p:spPr>
      </p:pic>
      <p:sp>
        <p:nvSpPr>
          <p:cNvPr id="11" name="文本框 10"/>
          <p:cNvSpPr txBox="1"/>
          <p:nvPr/>
        </p:nvSpPr>
        <p:spPr>
          <a:xfrm>
            <a:off x="536575" y="3437255"/>
            <a:ext cx="6056630" cy="1198880"/>
          </a:xfrm>
          <a:prstGeom prst="rect">
            <a:avLst/>
          </a:prstGeom>
          <a:noFill/>
        </p:spPr>
        <p:txBody>
          <a:bodyPr wrap="square" rtlCol="0">
            <a:spAutoFit/>
          </a:bodyPr>
          <a:p>
            <a:r>
              <a:rPr lang="en-US" altLang="zh-CN" b="1">
                <a:gradFill>
                  <a:gsLst>
                    <a:gs pos="0">
                      <a:srgbClr val="FE4444"/>
                    </a:gs>
                    <a:gs pos="100000">
                      <a:srgbClr val="832B2B"/>
                    </a:gs>
                  </a:gsLst>
                  <a:lin scaled="0"/>
                </a:gradFill>
              </a:rPr>
              <a:t>- Activate illegal behaviors such as drug trading, gun trading , kidnapping, extortion etc.</a:t>
            </a:r>
            <a:endParaRPr lang="en-US" altLang="zh-CN" b="1">
              <a:gradFill>
                <a:gsLst>
                  <a:gs pos="0">
                    <a:srgbClr val="FE4444"/>
                  </a:gs>
                  <a:gs pos="100000">
                    <a:srgbClr val="832B2B"/>
                  </a:gs>
                </a:gsLst>
                <a:lin scaled="0"/>
              </a:gradFill>
            </a:endParaRPr>
          </a:p>
          <a:p>
            <a:endParaRPr lang="en-US" altLang="zh-CN" b="1">
              <a:gradFill>
                <a:gsLst>
                  <a:gs pos="0">
                    <a:srgbClr val="FE4444"/>
                  </a:gs>
                  <a:gs pos="100000">
                    <a:srgbClr val="832B2B"/>
                  </a:gs>
                </a:gsLst>
                <a:lin scaled="0"/>
              </a:gradFill>
            </a:endParaRPr>
          </a:p>
          <a:p>
            <a:r>
              <a:rPr lang="en-US" altLang="zh-CN" b="1">
                <a:gradFill>
                  <a:gsLst>
                    <a:gs pos="0">
                      <a:srgbClr val="FE4444"/>
                    </a:gs>
                    <a:gs pos="100000">
                      <a:srgbClr val="832B2B"/>
                    </a:gs>
                  </a:gsLst>
                  <a:lin scaled="0"/>
                </a:gradFill>
              </a:rPr>
              <a:t>- Lack effective supervision as a decentralized system</a:t>
            </a:r>
            <a:endParaRPr lang="en-US" altLang="zh-CN" b="1">
              <a:gradFill>
                <a:gsLst>
                  <a:gs pos="0">
                    <a:srgbClr val="FE4444"/>
                  </a:gs>
                  <a:gs pos="100000">
                    <a:srgbClr val="832B2B"/>
                  </a:gs>
                </a:gsLst>
                <a:lin scaled="0"/>
              </a:gradFill>
            </a:endParaRPr>
          </a:p>
        </p:txBody>
      </p:sp>
      <p:pic>
        <p:nvPicPr>
          <p:cNvPr id="12" name="图片 11"/>
          <p:cNvPicPr>
            <a:picLocks noChangeAspect="1"/>
          </p:cNvPicPr>
          <p:nvPr/>
        </p:nvPicPr>
        <p:blipFill>
          <a:blip r:embed="rId5"/>
          <a:stretch>
            <a:fillRect/>
          </a:stretch>
        </p:blipFill>
        <p:spPr>
          <a:xfrm>
            <a:off x="9481820" y="3397250"/>
            <a:ext cx="2171065" cy="1458595"/>
          </a:xfrm>
          <a:prstGeom prst="rect">
            <a:avLst/>
          </a:prstGeom>
        </p:spPr>
      </p:pic>
      <p:pic>
        <p:nvPicPr>
          <p:cNvPr id="13" name="图片 12"/>
          <p:cNvPicPr>
            <a:picLocks noChangeAspect="1"/>
          </p:cNvPicPr>
          <p:nvPr/>
        </p:nvPicPr>
        <p:blipFill>
          <a:blip r:embed="rId6"/>
          <a:stretch>
            <a:fillRect/>
          </a:stretch>
        </p:blipFill>
        <p:spPr>
          <a:xfrm>
            <a:off x="609600" y="5025390"/>
            <a:ext cx="2233295" cy="1342390"/>
          </a:xfrm>
          <a:prstGeom prst="rect">
            <a:avLst/>
          </a:prstGeom>
        </p:spPr>
      </p:pic>
      <p:sp>
        <p:nvSpPr>
          <p:cNvPr id="14" name="文本框 13"/>
          <p:cNvSpPr txBox="1"/>
          <p:nvPr/>
        </p:nvSpPr>
        <p:spPr>
          <a:xfrm>
            <a:off x="5263515" y="4855845"/>
            <a:ext cx="6499860" cy="1753235"/>
          </a:xfrm>
          <a:prstGeom prst="rect">
            <a:avLst/>
          </a:prstGeom>
          <a:noFill/>
        </p:spPr>
        <p:txBody>
          <a:bodyPr wrap="square" rtlCol="0">
            <a:spAutoFit/>
          </a:bodyPr>
          <a:p>
            <a:r>
              <a:rPr lang="en-US" altLang="zh-CN" b="1">
                <a:gradFill>
                  <a:gsLst>
                    <a:gs pos="0">
                      <a:srgbClr val="012D86"/>
                    </a:gs>
                    <a:gs pos="100000">
                      <a:srgbClr val="0E2557"/>
                    </a:gs>
                  </a:gsLst>
                  <a:lin scaled="0"/>
                </a:gradFill>
              </a:rPr>
              <a:t>- As a kind of cryptocurrency themed decentralization, it’s essentially a threat to the authorities of the government.</a:t>
            </a:r>
            <a:endParaRPr lang="en-US" altLang="zh-CN" b="1">
              <a:gradFill>
                <a:gsLst>
                  <a:gs pos="0">
                    <a:srgbClr val="012D86"/>
                  </a:gs>
                  <a:gs pos="100000">
                    <a:srgbClr val="0E2557"/>
                  </a:gs>
                </a:gsLst>
                <a:lin scaled="0"/>
              </a:gradFill>
            </a:endParaRPr>
          </a:p>
          <a:p>
            <a:endParaRPr lang="en-US" altLang="zh-CN" b="1">
              <a:gradFill>
                <a:gsLst>
                  <a:gs pos="0">
                    <a:srgbClr val="012D86"/>
                  </a:gs>
                  <a:gs pos="100000">
                    <a:srgbClr val="0E2557"/>
                  </a:gs>
                </a:gsLst>
                <a:lin scaled="0"/>
              </a:gradFill>
            </a:endParaRPr>
          </a:p>
          <a:p>
            <a:r>
              <a:rPr lang="en-US" altLang="zh-CN" b="1">
                <a:gradFill>
                  <a:gsLst>
                    <a:gs pos="0">
                      <a:srgbClr val="012D86"/>
                    </a:gs>
                    <a:gs pos="100000">
                      <a:srgbClr val="0E2557"/>
                    </a:gs>
                  </a:gsLst>
                  <a:lin scaled="0"/>
                </a:gradFill>
              </a:rPr>
              <a:t>- Concession: Consortium-chain, a centralized blockchain which provides digital trust for enterprise-grade coopearion.</a:t>
            </a:r>
            <a:endParaRPr lang="en-US" altLang="zh-CN" b="1">
              <a:gradFill>
                <a:gsLst>
                  <a:gs pos="0">
                    <a:srgbClr val="012D86"/>
                  </a:gs>
                  <a:gs pos="100000">
                    <a:srgbClr val="0E2557"/>
                  </a:gs>
                </a:gsLst>
                <a:lin scaled="0"/>
              </a:gradFill>
            </a:endParaRPr>
          </a:p>
          <a:p>
            <a:r>
              <a:rPr lang="en-US" altLang="zh-CN" b="1">
                <a:gradFill>
                  <a:gsLst>
                    <a:gs pos="0">
                      <a:srgbClr val="012D86"/>
                    </a:gs>
                    <a:gs pos="100000">
                      <a:srgbClr val="0E2557"/>
                    </a:gs>
                  </a:gsLst>
                  <a:lin scaled="0"/>
                </a:gradFill>
              </a:rPr>
              <a:t>It’s a new branch of blockchain and needs further research.</a:t>
            </a:r>
            <a:endParaRPr lang="en-US" altLang="zh-CN" b="1">
              <a:gradFill>
                <a:gsLst>
                  <a:gs pos="0">
                    <a:srgbClr val="012D86"/>
                  </a:gs>
                  <a:gs pos="100000">
                    <a:srgbClr val="0E2557"/>
                  </a:gs>
                </a:gsLst>
                <a:lin scaled="0"/>
              </a:gradFill>
            </a:endParaRPr>
          </a:p>
        </p:txBody>
      </p:sp>
      <p:pic>
        <p:nvPicPr>
          <p:cNvPr id="16" name="图片 15"/>
          <p:cNvPicPr>
            <a:picLocks noChangeAspect="1"/>
          </p:cNvPicPr>
          <p:nvPr/>
        </p:nvPicPr>
        <p:blipFill>
          <a:blip r:embed="rId7"/>
          <a:stretch>
            <a:fillRect/>
          </a:stretch>
        </p:blipFill>
        <p:spPr>
          <a:xfrm>
            <a:off x="3097530" y="1250950"/>
            <a:ext cx="2451735" cy="2146300"/>
          </a:xfrm>
          <a:prstGeom prst="rect">
            <a:avLst/>
          </a:prstGeom>
        </p:spPr>
      </p:pic>
      <p:pic>
        <p:nvPicPr>
          <p:cNvPr id="17" name="图片 16"/>
          <p:cNvPicPr>
            <a:picLocks noChangeAspect="1"/>
          </p:cNvPicPr>
          <p:nvPr/>
        </p:nvPicPr>
        <p:blipFill>
          <a:blip r:embed="rId8"/>
          <a:stretch>
            <a:fillRect/>
          </a:stretch>
        </p:blipFill>
        <p:spPr>
          <a:xfrm>
            <a:off x="2940685" y="5051425"/>
            <a:ext cx="2252980" cy="1279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3.2  Environmental Issues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477645"/>
            <a:ext cx="10095865" cy="645160"/>
          </a:xfrm>
          <a:prstGeom prst="rect">
            <a:avLst/>
          </a:prstGeom>
          <a:noFill/>
        </p:spPr>
        <p:txBody>
          <a:bodyPr wrap="square" rtlCol="0">
            <a:spAutoFit/>
          </a:bodyPr>
          <a:p>
            <a:r>
              <a:rPr lang="en-US" altLang="zh-CN" b="1">
                <a:gradFill>
                  <a:gsLst>
                    <a:gs pos="0">
                      <a:srgbClr val="7B32B2"/>
                    </a:gs>
                    <a:gs pos="100000">
                      <a:srgbClr val="401A5D"/>
                    </a:gs>
                  </a:gsLst>
                  <a:lin scaled="0"/>
                </a:gradFill>
              </a:rPr>
              <a:t> </a:t>
            </a:r>
            <a:endParaRPr lang="en-US" altLang="zh-CN" b="1">
              <a:gradFill>
                <a:gsLst>
                  <a:gs pos="0">
                    <a:srgbClr val="7B32B2"/>
                  </a:gs>
                  <a:gs pos="100000">
                    <a:srgbClr val="401A5D"/>
                  </a:gs>
                </a:gsLst>
                <a:lin scaled="0"/>
              </a:gradFill>
            </a:endParaRPr>
          </a:p>
          <a:p>
            <a:endParaRPr lang="en-US" altLang="zh-CN" b="1">
              <a:gradFill>
                <a:gsLst>
                  <a:gs pos="0">
                    <a:srgbClr val="012D86"/>
                  </a:gs>
                  <a:gs pos="100000">
                    <a:srgbClr val="0E2557"/>
                  </a:gs>
                </a:gsLst>
                <a:lin scaled="0"/>
              </a:gradFill>
            </a:endParaRPr>
          </a:p>
        </p:txBody>
      </p:sp>
      <p:sp>
        <p:nvSpPr>
          <p:cNvPr id="8" name="文本框 7"/>
          <p:cNvSpPr txBox="1"/>
          <p:nvPr/>
        </p:nvSpPr>
        <p:spPr>
          <a:xfrm>
            <a:off x="5927090" y="1669415"/>
            <a:ext cx="5967730" cy="4799965"/>
          </a:xfrm>
          <a:prstGeom prst="rect">
            <a:avLst/>
          </a:prstGeom>
          <a:noFill/>
        </p:spPr>
        <p:txBody>
          <a:bodyPr wrap="square" rtlCol="0" anchor="t">
            <a:spAutoFit/>
          </a:bodyPr>
          <a:p>
            <a:r>
              <a:rPr lang="en-US" altLang="zh-CN" b="1">
                <a:solidFill>
                  <a:srgbClr val="00B050"/>
                </a:solidFill>
              </a:rPr>
              <a:t>- </a:t>
            </a:r>
            <a:r>
              <a:rPr lang="zh-CN" altLang="en-US" b="1">
                <a:solidFill>
                  <a:srgbClr val="00B050"/>
                </a:solidFill>
              </a:rPr>
              <a:t>PoW</a:t>
            </a:r>
            <a:r>
              <a:rPr lang="en-US" altLang="zh-CN" b="1">
                <a:solidFill>
                  <a:srgbClr val="00B050"/>
                </a:solidFill>
              </a:rPr>
              <a:t> (Proof-of-Work)</a:t>
            </a:r>
            <a:r>
              <a:rPr lang="zh-CN" altLang="en-US" b="1">
                <a:solidFill>
                  <a:srgbClr val="00B050"/>
                </a:solidFill>
              </a:rPr>
              <a:t> system </a:t>
            </a:r>
            <a:r>
              <a:rPr lang="en-US" altLang="zh-CN" b="1">
                <a:solidFill>
                  <a:srgbClr val="00B050"/>
                </a:solidFill>
              </a:rPr>
              <a:t>is eco-unfriendly, </a:t>
            </a:r>
            <a:r>
              <a:rPr lang="zh-CN" altLang="en-US" b="1">
                <a:solidFill>
                  <a:srgbClr val="00B050"/>
                </a:solidFill>
              </a:rPr>
              <a:t>consum</a:t>
            </a:r>
            <a:r>
              <a:rPr lang="en-US" altLang="zh-CN" b="1">
                <a:solidFill>
                  <a:srgbClr val="00B050"/>
                </a:solidFill>
              </a:rPr>
              <a:t>ing</a:t>
            </a:r>
            <a:r>
              <a:rPr lang="zh-CN" altLang="en-US" b="1">
                <a:solidFill>
                  <a:srgbClr val="00B050"/>
                </a:solidFill>
              </a:rPr>
              <a:t> too much energy and power, and thus violates the purpose of sustainable development. </a:t>
            </a:r>
            <a:endParaRPr lang="zh-CN" altLang="en-US" b="1">
              <a:solidFill>
                <a:srgbClr val="00B050"/>
              </a:solidFill>
            </a:endParaRPr>
          </a:p>
          <a:p>
            <a:endParaRPr lang="zh-CN" altLang="en-US" b="1">
              <a:solidFill>
                <a:srgbClr val="00B050"/>
              </a:solidFill>
            </a:endParaRPr>
          </a:p>
          <a:p>
            <a:r>
              <a:rPr lang="en-US" altLang="zh-CN" b="1">
                <a:gradFill>
                  <a:gsLst>
                    <a:gs pos="0">
                      <a:srgbClr val="E30000"/>
                    </a:gs>
                    <a:gs pos="100000">
                      <a:srgbClr val="760303"/>
                    </a:gs>
                  </a:gsLst>
                  <a:lin scaled="0"/>
                </a:gradFill>
              </a:rPr>
              <a:t>- Idea for fixing the problem: </a:t>
            </a:r>
            <a:endParaRPr lang="en-US" altLang="zh-CN" b="1">
              <a:gradFill>
                <a:gsLst>
                  <a:gs pos="0">
                    <a:srgbClr val="E30000"/>
                  </a:gs>
                  <a:gs pos="100000">
                    <a:srgbClr val="760303"/>
                  </a:gs>
                </a:gsLst>
                <a:lin scaled="0"/>
              </a:gradFill>
            </a:endParaRPr>
          </a:p>
          <a:p>
            <a:r>
              <a:rPr lang="en-US" altLang="zh-CN" b="1">
                <a:gradFill>
                  <a:gsLst>
                    <a:gs pos="0">
                      <a:srgbClr val="E30000"/>
                    </a:gs>
                    <a:gs pos="100000">
                      <a:srgbClr val="760303"/>
                    </a:gs>
                  </a:gsLst>
                  <a:lin scaled="0"/>
                </a:gradFill>
              </a:rPr>
              <a:t>   P</a:t>
            </a:r>
            <a:r>
              <a:rPr lang="zh-CN" altLang="en-US" b="1">
                <a:gradFill>
                  <a:gsLst>
                    <a:gs pos="0">
                      <a:srgbClr val="E30000"/>
                    </a:gs>
                    <a:gs pos="100000">
                      <a:srgbClr val="760303"/>
                    </a:gs>
                  </a:gsLst>
                  <a:lin scaled="0"/>
                </a:gradFill>
              </a:rPr>
              <a:t>ut forward new consensus to substitute it. </a:t>
            </a:r>
            <a:endParaRPr lang="zh-CN" altLang="en-US" b="1">
              <a:gradFill>
                <a:gsLst>
                  <a:gs pos="0">
                    <a:srgbClr val="E30000"/>
                  </a:gs>
                  <a:gs pos="100000">
                    <a:srgbClr val="760303"/>
                  </a:gs>
                </a:gsLst>
                <a:lin scaled="0"/>
              </a:gradFill>
            </a:endParaRPr>
          </a:p>
          <a:p>
            <a:endParaRPr lang="zh-CN" altLang="en-US"/>
          </a:p>
          <a:p>
            <a:r>
              <a:rPr lang="en-US" altLang="zh-CN" b="1">
                <a:gradFill>
                  <a:gsLst>
                    <a:gs pos="0">
                      <a:srgbClr val="7B32B2"/>
                    </a:gs>
                    <a:gs pos="100000">
                      <a:srgbClr val="401A5D"/>
                    </a:gs>
                  </a:gsLst>
                  <a:lin scaled="0"/>
                </a:gradFill>
              </a:rPr>
              <a:t>- Here, </a:t>
            </a:r>
            <a:r>
              <a:rPr lang="zh-CN" altLang="en-US" b="1">
                <a:gradFill>
                  <a:gsLst>
                    <a:gs pos="0">
                      <a:srgbClr val="7B32B2"/>
                    </a:gs>
                    <a:gs pos="100000">
                      <a:srgbClr val="401A5D"/>
                    </a:gs>
                  </a:gsLst>
                  <a:lin scaled="0"/>
                </a:gradFill>
              </a:rPr>
              <a:t>PoS</a:t>
            </a:r>
            <a:r>
              <a:rPr lang="en-US" altLang="zh-CN" b="1">
                <a:gradFill>
                  <a:gsLst>
                    <a:gs pos="0">
                      <a:srgbClr val="7B32B2"/>
                    </a:gs>
                    <a:gs pos="100000">
                      <a:srgbClr val="401A5D"/>
                    </a:gs>
                  </a:gsLst>
                  <a:lin scaled="0"/>
                </a:gradFill>
              </a:rPr>
              <a:t> (Proof-of-Stake)</a:t>
            </a:r>
            <a:r>
              <a:rPr lang="zh-CN" altLang="en-US" b="1">
                <a:gradFill>
                  <a:gsLst>
                    <a:gs pos="0">
                      <a:srgbClr val="7B32B2"/>
                    </a:gs>
                    <a:gs pos="100000">
                      <a:srgbClr val="401A5D"/>
                    </a:gs>
                  </a:gsLst>
                  <a:lin scaled="0"/>
                </a:gradFill>
              </a:rPr>
              <a:t> and DPoS are both good attempts, but they still have unsolved weaknesses today</a:t>
            </a:r>
            <a:r>
              <a:rPr lang="en-US" altLang="zh-CN" b="1">
                <a:gradFill>
                  <a:gsLst>
                    <a:gs pos="0">
                      <a:srgbClr val="7B32B2"/>
                    </a:gs>
                    <a:gs pos="100000">
                      <a:srgbClr val="401A5D"/>
                    </a:gs>
                  </a:gsLst>
                  <a:lin scaled="0"/>
                </a:gradFill>
              </a:rPr>
              <a:t> (The first suffers </a:t>
            </a:r>
            <a:r>
              <a:rPr lang="zh-CN" altLang="en-US" b="1">
                <a:gradFill>
                  <a:gsLst>
                    <a:gs pos="0">
                      <a:srgbClr val="7B32B2"/>
                    </a:gs>
                    <a:gs pos="100000">
                      <a:srgbClr val="401A5D"/>
                    </a:gs>
                  </a:gsLst>
                  <a:lin scaled="0"/>
                </a:gradFill>
                <a:sym typeface="+mn-ea"/>
              </a:rPr>
              <a:t>nothing-at-stake attack</a:t>
            </a:r>
            <a:r>
              <a:rPr lang="en-US" altLang="zh-CN" b="1">
                <a:gradFill>
                  <a:gsLst>
                    <a:gs pos="0">
                      <a:srgbClr val="7B32B2"/>
                    </a:gs>
                    <a:gs pos="100000">
                      <a:srgbClr val="401A5D"/>
                    </a:gs>
                  </a:gsLst>
                  <a:lin scaled="0"/>
                </a:gradFill>
                <a:sym typeface="+mn-ea"/>
              </a:rPr>
              <a:t> while the second is centralized) </a:t>
            </a:r>
            <a:r>
              <a:rPr lang="zh-CN" altLang="en-US" b="1">
                <a:gradFill>
                  <a:gsLst>
                    <a:gs pos="0">
                      <a:srgbClr val="7B32B2"/>
                    </a:gs>
                    <a:gs pos="100000">
                      <a:srgbClr val="401A5D"/>
                    </a:gs>
                  </a:gsLst>
                  <a:lin scaled="0"/>
                </a:gradFill>
              </a:rPr>
              <a:t>. </a:t>
            </a:r>
            <a:r>
              <a:rPr lang="en-US" altLang="zh-CN" b="1">
                <a:gradFill>
                  <a:gsLst>
                    <a:gs pos="0">
                      <a:srgbClr val="7B32B2"/>
                    </a:gs>
                    <a:gs pos="100000">
                      <a:srgbClr val="401A5D"/>
                    </a:gs>
                  </a:gsLst>
                  <a:lin scaled="0"/>
                </a:gradFill>
              </a:rPr>
              <a:t>H</a:t>
            </a:r>
            <a:r>
              <a:rPr lang="zh-CN" altLang="en-US" b="1">
                <a:gradFill>
                  <a:gsLst>
                    <a:gs pos="0">
                      <a:srgbClr val="7B32B2"/>
                    </a:gs>
                    <a:gs pos="100000">
                      <a:srgbClr val="401A5D"/>
                    </a:gs>
                  </a:gsLst>
                  <a:lin scaled="0"/>
                </a:gradFill>
              </a:rPr>
              <a:t>ow to fix and strengthen the consensus of PoS and DPoS is a heated topic</a:t>
            </a:r>
            <a:r>
              <a:rPr lang="en-US" b="1">
                <a:gradFill>
                  <a:gsLst>
                    <a:gs pos="0">
                      <a:srgbClr val="7B32B2"/>
                    </a:gs>
                    <a:gs pos="100000">
                      <a:srgbClr val="401A5D"/>
                    </a:gs>
                  </a:gsLst>
                  <a:lin scaled="0"/>
                </a:gradFill>
              </a:rPr>
              <a:t>.</a:t>
            </a:r>
            <a:endParaRPr lang="en-US" altLang="zh-CN" b="1">
              <a:gradFill>
                <a:gsLst>
                  <a:gs pos="0">
                    <a:srgbClr val="7B32B2"/>
                  </a:gs>
                  <a:gs pos="100000">
                    <a:srgbClr val="401A5D"/>
                  </a:gs>
                </a:gsLst>
                <a:lin scaled="0"/>
              </a:gradFill>
            </a:endParaRPr>
          </a:p>
          <a:p>
            <a:endParaRPr lang="en-US" altLang="zh-CN"/>
          </a:p>
          <a:p>
            <a:r>
              <a:rPr lang="en-US" altLang="zh-CN" b="1">
                <a:gradFill>
                  <a:gsLst>
                    <a:gs pos="0">
                      <a:srgbClr val="FECF40"/>
                    </a:gs>
                    <a:gs pos="100000">
                      <a:srgbClr val="846C21"/>
                    </a:gs>
                  </a:gsLst>
                  <a:lin scaled="0"/>
                </a:gradFill>
              </a:rPr>
              <a:t>-</a:t>
            </a:r>
            <a:r>
              <a:rPr lang="zh-CN" altLang="en-US" b="1">
                <a:gradFill>
                  <a:gsLst>
                    <a:gs pos="0">
                      <a:srgbClr val="FECF40"/>
                    </a:gs>
                    <a:gs pos="100000">
                      <a:srgbClr val="846C21"/>
                    </a:gs>
                  </a:gsLst>
                  <a:lin scaled="0"/>
                </a:gradFill>
              </a:rPr>
              <a:t> If we tackle this problem , then PoS can be widely used in blockchain, implying a new generation and a new era of blockchain system.</a:t>
            </a:r>
            <a:endParaRPr lang="zh-CN" altLang="en-US" b="1">
              <a:gradFill>
                <a:gsLst>
                  <a:gs pos="0">
                    <a:srgbClr val="FECF40"/>
                  </a:gs>
                  <a:gs pos="100000">
                    <a:srgbClr val="846C21"/>
                  </a:gs>
                </a:gsLst>
                <a:lin scaled="0"/>
              </a:gradFill>
            </a:endParaRPr>
          </a:p>
          <a:p>
            <a:r>
              <a:rPr lang="zh-CN" altLang="en-US"/>
              <a:t>    </a:t>
            </a:r>
            <a:endParaRPr lang="zh-CN" altLang="en-US"/>
          </a:p>
        </p:txBody>
      </p:sp>
      <p:pic>
        <p:nvPicPr>
          <p:cNvPr id="9" name="图片 8"/>
          <p:cNvPicPr>
            <a:picLocks noChangeAspect="1"/>
          </p:cNvPicPr>
          <p:nvPr/>
        </p:nvPicPr>
        <p:blipFill>
          <a:blip r:embed="rId3"/>
          <a:stretch>
            <a:fillRect/>
          </a:stretch>
        </p:blipFill>
        <p:spPr>
          <a:xfrm>
            <a:off x="1087120" y="1385570"/>
            <a:ext cx="4495800" cy="2202180"/>
          </a:xfrm>
          <a:prstGeom prst="rect">
            <a:avLst/>
          </a:prstGeom>
        </p:spPr>
      </p:pic>
      <p:pic>
        <p:nvPicPr>
          <p:cNvPr id="10" name="图片 9"/>
          <p:cNvPicPr>
            <a:picLocks noChangeAspect="1"/>
          </p:cNvPicPr>
          <p:nvPr/>
        </p:nvPicPr>
        <p:blipFill>
          <a:blip r:embed="rId4"/>
          <a:stretch>
            <a:fillRect/>
          </a:stretch>
        </p:blipFill>
        <p:spPr>
          <a:xfrm>
            <a:off x="1852295" y="3944620"/>
            <a:ext cx="2441575" cy="243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3.3  Technical Issues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477645"/>
            <a:ext cx="10095865" cy="645160"/>
          </a:xfrm>
          <a:prstGeom prst="rect">
            <a:avLst/>
          </a:prstGeom>
          <a:noFill/>
        </p:spPr>
        <p:txBody>
          <a:bodyPr wrap="square" rtlCol="0">
            <a:spAutoFit/>
          </a:bodyPr>
          <a:p>
            <a:r>
              <a:rPr lang="en-US" altLang="zh-CN" b="1">
                <a:gradFill>
                  <a:gsLst>
                    <a:gs pos="0">
                      <a:srgbClr val="7B32B2"/>
                    </a:gs>
                    <a:gs pos="100000">
                      <a:srgbClr val="401A5D"/>
                    </a:gs>
                  </a:gsLst>
                  <a:lin scaled="0"/>
                </a:gradFill>
              </a:rPr>
              <a:t> </a:t>
            </a:r>
            <a:endParaRPr lang="en-US" altLang="zh-CN" b="1">
              <a:gradFill>
                <a:gsLst>
                  <a:gs pos="0">
                    <a:srgbClr val="7B32B2"/>
                  </a:gs>
                  <a:gs pos="100000">
                    <a:srgbClr val="401A5D"/>
                  </a:gs>
                </a:gsLst>
                <a:lin scaled="0"/>
              </a:gradFill>
            </a:endParaRPr>
          </a:p>
          <a:p>
            <a:endParaRPr lang="en-US" altLang="zh-CN" b="1">
              <a:gradFill>
                <a:gsLst>
                  <a:gs pos="0">
                    <a:srgbClr val="012D86"/>
                  </a:gs>
                  <a:gs pos="100000">
                    <a:srgbClr val="0E2557"/>
                  </a:gs>
                </a:gsLst>
                <a:lin scaled="0"/>
              </a:gradFill>
            </a:endParaRPr>
          </a:p>
        </p:txBody>
      </p:sp>
      <p:sp>
        <p:nvSpPr>
          <p:cNvPr id="10" name="文本框 9"/>
          <p:cNvSpPr txBox="1"/>
          <p:nvPr/>
        </p:nvSpPr>
        <p:spPr>
          <a:xfrm>
            <a:off x="1083945" y="1930400"/>
            <a:ext cx="10023475" cy="3415030"/>
          </a:xfrm>
          <a:prstGeom prst="rect">
            <a:avLst/>
          </a:prstGeom>
          <a:noFill/>
        </p:spPr>
        <p:txBody>
          <a:bodyPr wrap="square" rtlCol="0" anchor="t">
            <a:spAutoFit/>
          </a:bodyPr>
          <a:p>
            <a:r>
              <a:rPr lang="en-US" altLang="zh-CN" b="1">
                <a:gradFill>
                  <a:gsLst>
                    <a:gs pos="0">
                      <a:srgbClr val="7B32B2"/>
                    </a:gs>
                    <a:gs pos="100000">
                      <a:srgbClr val="401A5D"/>
                    </a:gs>
                  </a:gsLst>
                  <a:lin scaled="0"/>
                </a:gradFill>
              </a:rPr>
              <a:t>- P</a:t>
            </a:r>
            <a:r>
              <a:rPr lang="zh-CN" altLang="en-US" b="1">
                <a:gradFill>
                  <a:gsLst>
                    <a:gs pos="0">
                      <a:srgbClr val="7B32B2"/>
                    </a:gs>
                    <a:gs pos="100000">
                      <a:srgbClr val="401A5D"/>
                    </a:gs>
                  </a:gsLst>
                  <a:lin scaled="0"/>
                </a:gradFill>
              </a:rPr>
              <a:t>erformance of blockchain</a:t>
            </a:r>
            <a:r>
              <a:rPr lang="en-US" altLang="zh-CN" b="1">
                <a:gradFill>
                  <a:gsLst>
                    <a:gs pos="0">
                      <a:srgbClr val="7B32B2"/>
                    </a:gs>
                    <a:gs pos="100000">
                      <a:srgbClr val="401A5D"/>
                    </a:gs>
                  </a:gsLst>
                  <a:lin scaled="0"/>
                </a:gradFill>
              </a:rPr>
              <a:t> is now still poor.</a:t>
            </a:r>
            <a:endParaRPr lang="en-US" altLang="zh-CN" b="1">
              <a:gradFill>
                <a:gsLst>
                  <a:gs pos="0">
                    <a:srgbClr val="7B32B2"/>
                  </a:gs>
                  <a:gs pos="100000">
                    <a:srgbClr val="401A5D"/>
                  </a:gs>
                </a:gsLst>
                <a:lin scaled="0"/>
              </a:gradFill>
            </a:endParaRPr>
          </a:p>
          <a:p>
            <a:endParaRPr lang="en-US" altLang="zh-CN" b="1">
              <a:gradFill>
                <a:gsLst>
                  <a:gs pos="0">
                    <a:srgbClr val="7B32B2"/>
                  </a:gs>
                  <a:gs pos="100000">
                    <a:srgbClr val="401A5D"/>
                  </a:gs>
                </a:gsLst>
                <a:lin scaled="0"/>
              </a:gradFill>
            </a:endParaRPr>
          </a:p>
          <a:p>
            <a:endParaRPr lang="en-US" altLang="zh-CN" b="1">
              <a:gradFill>
                <a:gsLst>
                  <a:gs pos="0">
                    <a:srgbClr val="7B32B2"/>
                  </a:gs>
                  <a:gs pos="100000">
                    <a:srgbClr val="401A5D"/>
                  </a:gs>
                </a:gsLst>
                <a:lin scaled="0"/>
              </a:gradFill>
            </a:endParaRPr>
          </a:p>
          <a:p>
            <a:r>
              <a:rPr lang="en-US" altLang="zh-CN" b="1">
                <a:solidFill>
                  <a:srgbClr val="00B050"/>
                </a:solidFill>
              </a:rPr>
              <a:t>- L</a:t>
            </a:r>
            <a:r>
              <a:rPr lang="zh-CN" altLang="en-US" b="1">
                <a:solidFill>
                  <a:srgbClr val="00B050"/>
                </a:solidFill>
              </a:rPr>
              <a:t>imited throughput and high latency</a:t>
            </a:r>
            <a:r>
              <a:rPr lang="en-US" altLang="zh-CN" b="1">
                <a:solidFill>
                  <a:srgbClr val="00B050"/>
                </a:solidFill>
              </a:rPr>
              <a:t> are common problems, which doesn’t live up to the expectation of daily use.</a:t>
            </a:r>
            <a:r>
              <a:rPr lang="zh-CN" altLang="en-US" b="1">
                <a:solidFill>
                  <a:srgbClr val="00B050"/>
                </a:solidFill>
              </a:rPr>
              <a:t> The maximum capacity of transactions per unit time is limited, and the confirmation time for current blockchain is also too long</a:t>
            </a:r>
            <a:r>
              <a:rPr lang="en-US" altLang="zh-CN" b="1">
                <a:solidFill>
                  <a:srgbClr val="00B050"/>
                </a:solidFill>
              </a:rPr>
              <a:t>.</a:t>
            </a:r>
            <a:endParaRPr lang="en-US" altLang="zh-CN" b="1">
              <a:solidFill>
                <a:srgbClr val="00B050"/>
              </a:solidFill>
            </a:endParaRPr>
          </a:p>
          <a:p>
            <a:r>
              <a:rPr lang="en-US" altLang="zh-CN"/>
              <a:t>    </a:t>
            </a:r>
            <a:r>
              <a:rPr lang="en-US" altLang="zh-CN" b="1">
                <a:gradFill>
                  <a:gsLst>
                    <a:gs pos="0">
                      <a:srgbClr val="7B32B2"/>
                    </a:gs>
                    <a:gs pos="100000">
                      <a:srgbClr val="401A5D"/>
                    </a:gs>
                  </a:gsLst>
                  <a:lin scaled="0"/>
                </a:gradFill>
                <a:latin typeface="华文新魏" panose="02010800040101010101" charset="-122"/>
                <a:ea typeface="华文新魏" panose="02010800040101010101" charset="-122"/>
              </a:rPr>
              <a:t>(1) I</a:t>
            </a:r>
            <a:r>
              <a:rPr lang="zh-CN" altLang="en-US" b="1">
                <a:gradFill>
                  <a:gsLst>
                    <a:gs pos="0">
                      <a:srgbClr val="7B32B2"/>
                    </a:gs>
                    <a:gs pos="100000">
                      <a:srgbClr val="401A5D"/>
                    </a:gs>
                  </a:gsLst>
                  <a:lin scaled="0"/>
                </a:gradFill>
                <a:latin typeface="华文新魏" panose="02010800040101010101" charset="-122"/>
                <a:ea typeface="华文新魏" panose="02010800040101010101" charset="-122"/>
              </a:rPr>
              <a:t>t can't hold the amount of transactions competent to WeChat Pay and Alipay</a:t>
            </a:r>
            <a:r>
              <a:rPr lang="en-US" altLang="zh-CN" b="1">
                <a:gradFill>
                  <a:gsLst>
                    <a:gs pos="0">
                      <a:srgbClr val="7B32B2"/>
                    </a:gs>
                    <a:gs pos="100000">
                      <a:srgbClr val="401A5D"/>
                    </a:gs>
                  </a:gsLst>
                  <a:lin scaled="0"/>
                </a:gradFill>
                <a:latin typeface="华文新魏" panose="02010800040101010101" charset="-122"/>
                <a:ea typeface="华文新魏" panose="02010800040101010101" charset="-122"/>
              </a:rPr>
              <a:t>.      </a:t>
            </a:r>
            <a:endParaRPr lang="en-US" altLang="zh-CN" b="1">
              <a:gradFill>
                <a:gsLst>
                  <a:gs pos="0">
                    <a:srgbClr val="7B32B2"/>
                  </a:gs>
                  <a:gs pos="100000">
                    <a:srgbClr val="401A5D"/>
                  </a:gs>
                </a:gsLst>
                <a:lin scaled="0"/>
              </a:gradFill>
              <a:latin typeface="华文新魏" panose="02010800040101010101" charset="-122"/>
              <a:ea typeface="华文新魏" panose="02010800040101010101" charset="-122"/>
            </a:endParaRPr>
          </a:p>
          <a:p>
            <a:r>
              <a:rPr lang="en-US" altLang="zh-CN" b="1">
                <a:gradFill>
                  <a:gsLst>
                    <a:gs pos="0">
                      <a:srgbClr val="7B32B2"/>
                    </a:gs>
                    <a:gs pos="100000">
                      <a:srgbClr val="401A5D"/>
                    </a:gs>
                  </a:gsLst>
                  <a:lin scaled="0"/>
                </a:gradFill>
                <a:latin typeface="华文新魏" panose="02010800040101010101" charset="-122"/>
                <a:ea typeface="华文新魏" panose="02010800040101010101" charset="-122"/>
              </a:rPr>
              <a:t>    (2) U</a:t>
            </a:r>
            <a:r>
              <a:rPr lang="zh-CN" altLang="en-US" b="1">
                <a:gradFill>
                  <a:gsLst>
                    <a:gs pos="0">
                      <a:srgbClr val="7B32B2"/>
                    </a:gs>
                    <a:gs pos="100000">
                      <a:srgbClr val="401A5D"/>
                    </a:gs>
                  </a:gsLst>
                  <a:lin scaled="0"/>
                </a:gradFill>
                <a:latin typeface="华文新魏" panose="02010800040101010101" charset="-122"/>
                <a:ea typeface="华文新魏" panose="02010800040101010101" charset="-122"/>
              </a:rPr>
              <a:t>sers can't tolerate a long confirmation time, either. </a:t>
            </a:r>
            <a:endParaRPr lang="zh-CN" altLang="en-US" b="1">
              <a:gradFill>
                <a:gsLst>
                  <a:gs pos="0">
                    <a:srgbClr val="7B32B2"/>
                  </a:gs>
                  <a:gs pos="100000">
                    <a:srgbClr val="401A5D"/>
                  </a:gs>
                </a:gsLst>
                <a:lin scaled="0"/>
              </a:gradFill>
              <a:latin typeface="华文新魏" panose="02010800040101010101" charset="-122"/>
              <a:ea typeface="华文新魏" panose="02010800040101010101" charset="-122"/>
            </a:endParaRPr>
          </a:p>
          <a:p>
            <a:endParaRPr lang="zh-CN" altLang="en-US"/>
          </a:p>
          <a:p>
            <a:r>
              <a:rPr lang="en-US" altLang="zh-CN" b="1">
                <a:gradFill>
                  <a:gsLst>
                    <a:gs pos="0">
                      <a:srgbClr val="FE4444"/>
                    </a:gs>
                    <a:gs pos="100000">
                      <a:srgbClr val="832B2B"/>
                    </a:gs>
                  </a:gsLst>
                  <a:lin scaled="0"/>
                </a:gradFill>
              </a:rPr>
              <a:t>- </a:t>
            </a:r>
            <a:r>
              <a:rPr lang="zh-CN" altLang="en-US" b="1">
                <a:gradFill>
                  <a:gsLst>
                    <a:gs pos="0">
                      <a:srgbClr val="FE4444"/>
                    </a:gs>
                    <a:gs pos="100000">
                      <a:srgbClr val="832B2B"/>
                    </a:gs>
                  </a:gsLst>
                  <a:lin scaled="0"/>
                </a:gradFill>
              </a:rPr>
              <a:t>Now, in Conflux, Link-Cut Tree and GHAST are applied to improve these aspects. Although the effect is prominent, it's far from the expected stage to be commonly used. Thus this problem remains for more researchers to work on and suggests a direction for further research.</a:t>
            </a:r>
            <a:endParaRPr lang="zh-CN" altLang="en-US" b="1">
              <a:gradFill>
                <a:gsLst>
                  <a:gs pos="0">
                    <a:srgbClr val="FE4444"/>
                  </a:gs>
                  <a:gs pos="100000">
                    <a:srgbClr val="832B2B"/>
                  </a:gs>
                </a:gsLst>
                <a:lin scaled="0"/>
              </a:gradFill>
            </a:endParaRPr>
          </a:p>
        </p:txBody>
      </p:sp>
      <p:pic>
        <p:nvPicPr>
          <p:cNvPr id="11" name="图片 10" descr="bear-thinking"/>
          <p:cNvPicPr>
            <a:picLocks noChangeAspect="1"/>
          </p:cNvPicPr>
          <p:nvPr/>
        </p:nvPicPr>
        <p:blipFill>
          <a:blip r:embed="rId3"/>
          <a:stretch>
            <a:fillRect/>
          </a:stretch>
        </p:blipFill>
        <p:spPr>
          <a:xfrm>
            <a:off x="9094470" y="1564640"/>
            <a:ext cx="874395" cy="874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grpSp>
        <p:nvGrpSpPr>
          <p:cNvPr id="5" name="组合 4"/>
          <p:cNvGrpSpPr/>
          <p:nvPr/>
        </p:nvGrpSpPr>
        <p:grpSpPr>
          <a:xfrm>
            <a:off x="1330960" y="423257"/>
            <a:ext cx="10181590" cy="605215"/>
            <a:chOff x="1564640" y="738597"/>
            <a:chExt cx="10181590" cy="605215"/>
          </a:xfrm>
        </p:grpSpPr>
        <p:sp>
          <p:nvSpPr>
            <p:cNvPr id="6" name="文本框 5"/>
            <p:cNvSpPr txBox="1"/>
            <p:nvPr/>
          </p:nvSpPr>
          <p:spPr>
            <a:xfrm>
              <a:off x="1564640" y="738597"/>
              <a:ext cx="10181590" cy="521970"/>
            </a:xfrm>
            <a:prstGeom prst="rect">
              <a:avLst/>
            </a:prstGeom>
            <a:noFill/>
          </p:spPr>
          <p:txBody>
            <a:bodyPr wrap="square" rtlCol="0">
              <a:spAutoFit/>
            </a:bodyPr>
            <a:lstStyle/>
            <a:p>
              <a:r>
                <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rPr>
                <a:t>PART OF REFERENCES</a:t>
              </a:r>
              <a:endParaRPr lang="en-US" altLang="zh-CN" sz="2800" b="1" spc="600" dirty="0">
                <a:solidFill>
                  <a:schemeClr val="accent1">
                    <a:lumMod val="7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sp>
          <p:nvSpPr>
            <p:cNvPr id="7" name="文本框 6"/>
            <p:cNvSpPr txBox="1"/>
            <p:nvPr/>
          </p:nvSpPr>
          <p:spPr>
            <a:xfrm>
              <a:off x="1564640" y="1006627"/>
              <a:ext cx="4765040" cy="337185"/>
            </a:xfrm>
            <a:prstGeom prst="rect">
              <a:avLst/>
            </a:prstGeom>
            <a:noFill/>
          </p:spPr>
          <p:txBody>
            <a:bodyPr wrap="square" rtlCol="0">
              <a:spAutoFit/>
            </a:bodyPr>
            <a:lstStyle/>
            <a:p>
              <a:r>
                <a:rPr lang="en-US" altLang="zh-CN" sz="1600" spc="600" dirty="0" smtClean="0">
                  <a:solidFill>
                    <a:schemeClr val="accent1"/>
                  </a:solidFill>
                  <a:latin typeface="Open Sans" panose="020B0606030504020204" pitchFamily="34" charset="0"/>
                  <a:ea typeface="微软雅黑" panose="020B0503020204020204" pitchFamily="34" charset="-122"/>
                  <a:sym typeface="Open Sans" panose="020B0606030504020204" pitchFamily="34" charset="0"/>
                </a:rPr>
                <a:t>.</a:t>
              </a:r>
              <a:endParaRPr lang="zh-CN" altLang="en-US" sz="1600" spc="600" dirty="0">
                <a:solidFill>
                  <a:schemeClr val="accent1"/>
                </a:solidFill>
                <a:latin typeface="Open Sans" panose="020B0606030504020204" pitchFamily="34" charset="0"/>
                <a:ea typeface="微软雅黑" panose="020B0503020204020204" pitchFamily="34" charset="-122"/>
                <a:sym typeface="Open Sans" panose="020B0606030504020204" pitchFamily="34" charset="0"/>
              </a:endParaRPr>
            </a:p>
          </p:txBody>
        </p:sp>
      </p:grpSp>
      <p:sp>
        <p:nvSpPr>
          <p:cNvPr id="18" name="文本框 17"/>
          <p:cNvSpPr txBox="1"/>
          <p:nvPr/>
        </p:nvSpPr>
        <p:spPr>
          <a:xfrm>
            <a:off x="1330960" y="1477645"/>
            <a:ext cx="10095865" cy="645160"/>
          </a:xfrm>
          <a:prstGeom prst="rect">
            <a:avLst/>
          </a:prstGeom>
          <a:noFill/>
        </p:spPr>
        <p:txBody>
          <a:bodyPr wrap="square" rtlCol="0">
            <a:spAutoFit/>
          </a:bodyPr>
          <a:p>
            <a:r>
              <a:rPr lang="en-US" altLang="zh-CN" b="1">
                <a:gradFill>
                  <a:gsLst>
                    <a:gs pos="0">
                      <a:srgbClr val="7B32B2"/>
                    </a:gs>
                    <a:gs pos="100000">
                      <a:srgbClr val="401A5D"/>
                    </a:gs>
                  </a:gsLst>
                  <a:lin scaled="0"/>
                </a:gradFill>
              </a:rPr>
              <a:t> </a:t>
            </a:r>
            <a:endParaRPr lang="en-US" altLang="zh-CN" b="1">
              <a:gradFill>
                <a:gsLst>
                  <a:gs pos="0">
                    <a:srgbClr val="7B32B2"/>
                  </a:gs>
                  <a:gs pos="100000">
                    <a:srgbClr val="401A5D"/>
                  </a:gs>
                </a:gsLst>
                <a:lin scaled="0"/>
              </a:gradFill>
            </a:endParaRPr>
          </a:p>
          <a:p>
            <a:endParaRPr lang="en-US" altLang="zh-CN" b="1">
              <a:gradFill>
                <a:gsLst>
                  <a:gs pos="0">
                    <a:srgbClr val="012D86"/>
                  </a:gs>
                  <a:gs pos="100000">
                    <a:srgbClr val="0E2557"/>
                  </a:gs>
                </a:gsLst>
                <a:lin scaled="0"/>
              </a:gradFill>
            </a:endParaRPr>
          </a:p>
        </p:txBody>
      </p:sp>
      <p:sp>
        <p:nvSpPr>
          <p:cNvPr id="9" name="文本框 8"/>
          <p:cNvSpPr txBox="1"/>
          <p:nvPr/>
        </p:nvSpPr>
        <p:spPr>
          <a:xfrm>
            <a:off x="948055" y="1994535"/>
            <a:ext cx="10652760" cy="4523105"/>
          </a:xfrm>
          <a:prstGeom prst="rect">
            <a:avLst/>
          </a:prstGeom>
          <a:noFill/>
        </p:spPr>
        <p:txBody>
          <a:bodyPr wrap="square" rtlCol="0">
            <a:spAutoFit/>
          </a:bodyPr>
          <a:p>
            <a:r>
              <a:rPr lang="zh-CN" altLang="en-US" sz="1600"/>
              <a:t>[1] S.Nakamoto.2008.Bitcoin: A Peer-to-Peer Electronic Cash System.</a:t>
            </a:r>
            <a:endParaRPr lang="zh-CN" altLang="en-US" sz="1600"/>
          </a:p>
          <a:p>
            <a:r>
              <a:rPr lang="zh-CN" altLang="en-US" sz="1600"/>
              <a:t>[2] Coron, Jean-Sébastien, et al. "Merkle-Damgård revisited: How to construct a hash function." Annual International Cryptology Conference. Springer, Berlin, Heidelberg, 2005.</a:t>
            </a:r>
            <a:endParaRPr lang="zh-CN" altLang="en-US" sz="1600"/>
          </a:p>
          <a:p>
            <a:r>
              <a:rPr lang="zh-CN" altLang="en-US" sz="1600"/>
              <a:t>[3] Gilbert, Henri, and Helena Handschuh. "Security analysis of SHA-256 and sisters." International workshop on selected areas in cryptography. Springer, Berlin, Heidelberg, 2003.</a:t>
            </a:r>
            <a:endParaRPr lang="zh-CN" altLang="en-US" sz="1600"/>
          </a:p>
          <a:p>
            <a:r>
              <a:rPr lang="zh-CN" altLang="en-US" sz="1600"/>
              <a:t>[4] Johnson, Don, Alfred Menezes, and Scott Vanstone. "The elliptic curve digital signature algorithm (ECDSA)." International journal of information security 1.1 (2001): 36-63.</a:t>
            </a:r>
            <a:endParaRPr lang="zh-CN" altLang="en-US" sz="1600"/>
          </a:p>
          <a:p>
            <a:r>
              <a:rPr lang="zh-CN" altLang="en-US" sz="1600"/>
              <a:t>[5] Buterin,Vitalik.”A next-generation smart contract and decentralized application platform.” white paper 3.37 (2014).</a:t>
            </a:r>
            <a:endParaRPr lang="zh-CN" altLang="en-US" sz="1600"/>
          </a:p>
          <a:p>
            <a:r>
              <a:rPr lang="zh-CN" altLang="en-US" sz="1600"/>
              <a:t>[6] Androulaki,Elli,et al. ”Hyperledger fabric: a distributed operatingsystem for permissioned blockchains.” Proceedings of the thirteenthEuroSys conference. 2018.</a:t>
            </a:r>
            <a:endParaRPr lang="zh-CN" altLang="en-US" sz="1600"/>
          </a:p>
          <a:p>
            <a:r>
              <a:rPr lang="zh-CN" altLang="en-US" sz="1600"/>
              <a:t>[7] Li,Chenxing,et al.”A decentralized blockchain with high throughput and fast confirmation.” 2020 USENIX Annual TechnicalConference (USENIXATC 20). 2020.</a:t>
            </a:r>
            <a:endParaRPr lang="zh-CN" altLang="en-US" sz="1600"/>
          </a:p>
          <a:p>
            <a:r>
              <a:rPr lang="zh-CN" altLang="en-US" sz="1600"/>
              <a:t>[8] Li,Chenxing, Fan Long, and Guang Yang. "GHAST: Breaking confirmation delay barrier in nakamoto consensus via adaptive weighted blocks." arXiv preprint arXiv:2006.01072 (2020).</a:t>
            </a:r>
            <a:endParaRPr lang="zh-CN" altLang="en-US" sz="1600"/>
          </a:p>
          <a:p>
            <a:r>
              <a:rPr lang="zh-CN" altLang="en-US" sz="1600"/>
              <a:t>[9] King, Sunny, and Scott Nadal. "Ppcoin: Peer-to-peer crypto-currency with proof-of-stake." self-published paper, August 19 (2012): 1.</a:t>
            </a:r>
            <a:endParaRPr lang="zh-CN" altLang="en-US" sz="1600"/>
          </a:p>
          <a:p>
            <a:r>
              <a:rPr lang="zh-CN" altLang="en-US" sz="1600"/>
              <a:t>[10] Lecture notes of ECE 598CV in UIUC: Principle of Blockchains, instructed by Prof.Pramod Viswanath:\\</a:t>
            </a:r>
            <a:endParaRPr lang="zh-CN" altLang="en-US" sz="1600"/>
          </a:p>
          <a:p>
            <a:r>
              <a:rPr lang="zh-CN" altLang="en-US" sz="1600"/>
              <a:t>\em{https://courses.grainger.illinois.edu/ece598pv/sp2021/\#Lectures}</a:t>
            </a:r>
            <a:endParaRPr lang="zh-CN" altLang="en-US" sz="1600"/>
          </a:p>
        </p:txBody>
      </p:sp>
      <p:pic>
        <p:nvPicPr>
          <p:cNvPr id="8" name="图片 7"/>
          <p:cNvPicPr>
            <a:picLocks noChangeAspect="1"/>
          </p:cNvPicPr>
          <p:nvPr/>
        </p:nvPicPr>
        <p:blipFill>
          <a:blip r:embed="rId3"/>
          <a:stretch>
            <a:fillRect/>
          </a:stretch>
        </p:blipFill>
        <p:spPr>
          <a:xfrm>
            <a:off x="10064750" y="275590"/>
            <a:ext cx="949325" cy="806450"/>
          </a:xfrm>
          <a:prstGeom prst="rect">
            <a:avLst/>
          </a:prstGeom>
        </p:spPr>
      </p:pic>
      <p:pic>
        <p:nvPicPr>
          <p:cNvPr id="10" name="图片 9"/>
          <p:cNvPicPr>
            <a:picLocks noChangeAspect="1"/>
          </p:cNvPicPr>
          <p:nvPr/>
        </p:nvPicPr>
        <p:blipFill>
          <a:blip r:embed="rId4"/>
          <a:stretch>
            <a:fillRect/>
          </a:stretch>
        </p:blipFill>
        <p:spPr>
          <a:xfrm>
            <a:off x="7926070" y="527050"/>
            <a:ext cx="1682750" cy="1595755"/>
          </a:xfrm>
          <a:prstGeom prst="rect">
            <a:avLst/>
          </a:prstGeom>
        </p:spPr>
      </p:pic>
      <p:pic>
        <p:nvPicPr>
          <p:cNvPr id="106" name="图片 105"/>
          <p:cNvPicPr/>
          <p:nvPr/>
        </p:nvPicPr>
        <p:blipFill>
          <a:blip r:link="rId5"/>
          <a:stretch>
            <a:fillRect/>
          </a:stretch>
        </p:blipFill>
        <p:spPr>
          <a:xfrm>
            <a:off x="10017125" y="1286510"/>
            <a:ext cx="1043940" cy="8362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0" y="4396105"/>
            <a:ext cx="12219305" cy="2362200"/>
          </a:xfrm>
          <a:prstGeom prst="rect">
            <a:avLst/>
          </a:prstGeom>
        </p:spPr>
      </p:pic>
      <p:grpSp>
        <p:nvGrpSpPr>
          <p:cNvPr id="20" name="组合 19"/>
          <p:cNvGrpSpPr/>
          <p:nvPr/>
        </p:nvGrpSpPr>
        <p:grpSpPr>
          <a:xfrm>
            <a:off x="-71755" y="1034415"/>
            <a:ext cx="12590780" cy="3195320"/>
            <a:chOff x="-53340" y="937260"/>
            <a:chExt cx="12590780" cy="3195320"/>
          </a:xfrm>
        </p:grpSpPr>
        <p:sp>
          <p:nvSpPr>
            <p:cNvPr id="7" name="文本框 6"/>
            <p:cNvSpPr txBox="1"/>
            <p:nvPr/>
          </p:nvSpPr>
          <p:spPr>
            <a:xfrm>
              <a:off x="-53340" y="937260"/>
              <a:ext cx="12590780" cy="2122805"/>
            </a:xfrm>
            <a:prstGeom prst="rect">
              <a:avLst/>
            </a:prstGeom>
            <a:noFill/>
          </p:spPr>
          <p:txBody>
            <a:bodyPr wrap="square" rtlCol="0">
              <a:spAutoFit/>
            </a:bodyPr>
            <a:lstStyle/>
            <a:p>
              <a:pPr algn="ctr"/>
              <a:r>
                <a:rPr lang="en-US" altLang="zh-CN" sz="4400" b="1" spc="1500" dirty="0" smtClean="0">
                  <a:gradFill>
                    <a:gsLst>
                      <a:gs pos="0">
                        <a:srgbClr val="012D86"/>
                      </a:gs>
                      <a:gs pos="100000">
                        <a:srgbClr val="0E2557"/>
                      </a:gs>
                    </a:gsLst>
                    <a:lin scaled="0"/>
                  </a:gradFill>
                  <a:latin typeface="华文新魏" panose="02010800040101010101" charset="-122"/>
                  <a:ea typeface="华文新魏" panose="02010800040101010101" charset="-122"/>
                  <a:cs typeface="Open Sans" panose="020B0606030504020204" pitchFamily="34" charset="0"/>
                  <a:sym typeface="Open Sans" panose="020B0606030504020204" pitchFamily="34" charset="0"/>
                </a:rPr>
                <a:t>THE END</a:t>
              </a:r>
              <a:endParaRPr lang="en-US" altLang="zh-CN" sz="4400" b="1" spc="1500" dirty="0" smtClean="0">
                <a:gradFill>
                  <a:gsLst>
                    <a:gs pos="0">
                      <a:srgbClr val="012D86"/>
                    </a:gs>
                    <a:gs pos="100000">
                      <a:srgbClr val="0E2557"/>
                    </a:gs>
                  </a:gsLst>
                  <a:lin scaled="0"/>
                </a:gradFill>
                <a:latin typeface="华文新魏" panose="02010800040101010101" charset="-122"/>
                <a:ea typeface="华文新魏" panose="02010800040101010101" charset="-122"/>
                <a:cs typeface="Open Sans" panose="020B0606030504020204" pitchFamily="34" charset="0"/>
                <a:sym typeface="Open Sans" panose="020B0606030504020204" pitchFamily="34" charset="0"/>
              </a:endParaRPr>
            </a:p>
            <a:p>
              <a:pPr algn="ctr"/>
              <a:endParaRPr lang="en-US" altLang="zh-CN" sz="4400" b="1" spc="1500" dirty="0" smtClean="0">
                <a:gradFill>
                  <a:gsLst>
                    <a:gs pos="0">
                      <a:srgbClr val="FE4444"/>
                    </a:gs>
                    <a:gs pos="100000">
                      <a:srgbClr val="832B2B"/>
                    </a:gs>
                  </a:gsLst>
                  <a:lin scaled="0"/>
                </a:gradFill>
                <a:latin typeface="华文新魏" panose="02010800040101010101" charset="-122"/>
                <a:ea typeface="华文新魏" panose="02010800040101010101" charset="-122"/>
                <a:cs typeface="Open Sans" panose="020B0606030504020204" pitchFamily="34" charset="0"/>
                <a:sym typeface="Open Sans" panose="020B0606030504020204" pitchFamily="34" charset="0"/>
              </a:endParaRPr>
            </a:p>
            <a:p>
              <a:pPr algn="ctr"/>
              <a:r>
                <a:rPr lang="en-US" altLang="zh-CN" sz="4400" b="1" spc="1500" dirty="0" smtClean="0">
                  <a:gradFill>
                    <a:gsLst>
                      <a:gs pos="0">
                        <a:srgbClr val="FE4444"/>
                      </a:gs>
                      <a:gs pos="100000">
                        <a:srgbClr val="832B2B"/>
                      </a:gs>
                    </a:gsLst>
                    <a:lin scaled="0"/>
                  </a:gradFill>
                  <a:latin typeface="华文新魏" panose="02010800040101010101" charset="-122"/>
                  <a:ea typeface="华文新魏" panose="02010800040101010101" charset="-122"/>
                  <a:cs typeface="Open Sans" panose="020B0606030504020204" pitchFamily="34" charset="0"/>
                  <a:sym typeface="Open Sans" panose="020B0606030504020204" pitchFamily="34" charset="0"/>
                </a:rPr>
                <a:t>Thanks for your attention!</a:t>
              </a:r>
              <a:endParaRPr lang="en-US" altLang="zh-CN" sz="4400" b="1" spc="1500" dirty="0" smtClean="0">
                <a:gradFill>
                  <a:gsLst>
                    <a:gs pos="0">
                      <a:srgbClr val="FE4444"/>
                    </a:gs>
                    <a:gs pos="100000">
                      <a:srgbClr val="832B2B"/>
                    </a:gs>
                  </a:gsLst>
                  <a:lin scaled="0"/>
                </a:gradFill>
                <a:latin typeface="华文新魏" panose="02010800040101010101" charset="-122"/>
                <a:ea typeface="华文新魏" panose="02010800040101010101" charset="-122"/>
                <a:cs typeface="Open Sans" panose="020B0606030504020204" pitchFamily="34" charset="0"/>
                <a:sym typeface="Open Sans" panose="020B0606030504020204" pitchFamily="34" charset="0"/>
              </a:endParaRPr>
            </a:p>
          </p:txBody>
        </p:sp>
        <p:sp>
          <p:nvSpPr>
            <p:cNvPr id="6" name="文本框 5"/>
            <p:cNvSpPr txBox="1"/>
            <p:nvPr/>
          </p:nvSpPr>
          <p:spPr>
            <a:xfrm>
              <a:off x="3729990" y="3425825"/>
              <a:ext cx="5024120" cy="706755"/>
            </a:xfrm>
            <a:prstGeom prst="rect">
              <a:avLst/>
            </a:prstGeom>
            <a:noFill/>
          </p:spPr>
          <p:txBody>
            <a:bodyPr wrap="square" rtlCol="0">
              <a:spAutoFit/>
            </a:bodyPr>
            <a:lstStyle/>
            <a:p>
              <a:pPr algn="ctr"/>
              <a:r>
                <a:rPr lang="en-US" altLang="zh-CN" sz="4000" b="1" i="1" spc="600" dirty="0" smtClean="0">
                  <a:solidFill>
                    <a:srgbClr val="D5B6A6"/>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June 2, 2021</a:t>
              </a:r>
              <a:endParaRPr lang="zh-CN" altLang="en-US" sz="4000" b="1" i="1" spc="600" dirty="0">
                <a:solidFill>
                  <a:srgbClr val="D5B6A6"/>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pic>
        <p:nvPicPr>
          <p:cNvPr id="5" name="图片 4" descr="bear-applaud"/>
          <p:cNvPicPr>
            <a:picLocks noChangeAspect="1"/>
          </p:cNvPicPr>
          <p:nvPr/>
        </p:nvPicPr>
        <p:blipFill>
          <a:blip r:embed="rId4"/>
          <a:stretch>
            <a:fillRect/>
          </a:stretch>
        </p:blipFill>
        <p:spPr>
          <a:xfrm>
            <a:off x="10364470" y="3331210"/>
            <a:ext cx="891540" cy="891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7000" b="-17000"/>
          </a:stretch>
        </a:blipFill>
        <a:effectLst/>
      </p:bgPr>
    </p:bg>
    <p:spTree>
      <p:nvGrpSpPr>
        <p:cNvPr id="1" name=""/>
        <p:cNvGrpSpPr/>
        <p:nvPr/>
      </p:nvGrpSpPr>
      <p:grpSpPr>
        <a:xfrm>
          <a:off x="0" y="0"/>
          <a:ext cx="0" cy="0"/>
          <a:chOff x="0" y="0"/>
          <a:chExt cx="0" cy="0"/>
        </a:xfrm>
      </p:grpSpPr>
      <p:sp>
        <p:nvSpPr>
          <p:cNvPr id="17" name="矩形 16"/>
          <p:cNvSpPr/>
          <p:nvPr/>
        </p:nvSpPr>
        <p:spPr>
          <a:xfrm>
            <a:off x="0" y="-60071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18" name="组合 17"/>
          <p:cNvGrpSpPr/>
          <p:nvPr/>
        </p:nvGrpSpPr>
        <p:grpSpPr>
          <a:xfrm>
            <a:off x="0" y="1088440"/>
            <a:ext cx="12192000" cy="5305375"/>
            <a:chOff x="0" y="1552625"/>
            <a:chExt cx="12192000" cy="5305375"/>
          </a:xfrm>
        </p:grpSpPr>
        <p:sp>
          <p:nvSpPr>
            <p:cNvPr id="19" name="矩形 18"/>
            <p:cNvSpPr/>
            <p:nvPr/>
          </p:nvSpPr>
          <p:spPr>
            <a:xfrm>
              <a:off x="0" y="3429000"/>
              <a:ext cx="12192000" cy="3429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20" name="组合 19"/>
            <p:cNvGrpSpPr/>
            <p:nvPr/>
          </p:nvGrpSpPr>
          <p:grpSpPr>
            <a:xfrm>
              <a:off x="1137920" y="1991360"/>
              <a:ext cx="2875280" cy="2875280"/>
              <a:chOff x="1137920" y="1991360"/>
              <a:chExt cx="2875280" cy="2875280"/>
            </a:xfrm>
          </p:grpSpPr>
          <p:sp>
            <p:nvSpPr>
              <p:cNvPr id="27" name="矩形 26"/>
              <p:cNvSpPr/>
              <p:nvPr/>
            </p:nvSpPr>
            <p:spPr>
              <a:xfrm>
                <a:off x="1137920" y="1991360"/>
                <a:ext cx="2875280" cy="287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28" name="文本框 27"/>
              <p:cNvSpPr txBox="1"/>
              <p:nvPr/>
            </p:nvSpPr>
            <p:spPr>
              <a:xfrm>
                <a:off x="1803400" y="2443450"/>
                <a:ext cx="1544320" cy="1569660"/>
              </a:xfrm>
              <a:prstGeom prst="rect">
                <a:avLst/>
              </a:prstGeom>
              <a:noFill/>
            </p:spPr>
            <p:txBody>
              <a:bodyPr wrap="square" rtlCol="0">
                <a:spAutoFit/>
              </a:bodyPr>
              <a:lstStyle/>
              <a:p>
                <a:pPr algn="ctr"/>
                <a:r>
                  <a:rPr lang="en-US" altLang="zh-CN" sz="9600" dirty="0" smtClean="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1</a:t>
                </a:r>
                <a:endParaRPr lang="zh-CN" altLang="en-US" sz="9600" dirty="0">
                  <a:solidFill>
                    <a:schemeClr val="bg1"/>
                  </a:solidFill>
                  <a:effectLst>
                    <a:outerShdw blurRad="76200" sx="107000" sy="107000" algn="ctr" rotWithShape="0">
                      <a:prstClr val="black">
                        <a:alpha val="49000"/>
                      </a:prstClr>
                    </a:outerShdw>
                  </a:effectLst>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sp>
            <p:nvSpPr>
              <p:cNvPr id="29" name="直角三角形 28"/>
              <p:cNvSpPr/>
              <p:nvPr/>
            </p:nvSpPr>
            <p:spPr>
              <a:xfrm>
                <a:off x="1137920" y="1991360"/>
                <a:ext cx="1615440" cy="28752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p:nvSpPr>
              <p:cNvPr id="30" name="文本框 29"/>
              <p:cNvSpPr txBox="1"/>
              <p:nvPr/>
            </p:nvSpPr>
            <p:spPr>
              <a:xfrm>
                <a:off x="1259840" y="3978209"/>
                <a:ext cx="2631440" cy="460375"/>
              </a:xfrm>
              <a:prstGeom prst="rect">
                <a:avLst/>
              </a:prstGeom>
              <a:noFill/>
            </p:spPr>
            <p:txBody>
              <a:bodyPr wrap="square" rtlCol="0">
                <a:spAutoFit/>
              </a:bodyPr>
              <a:lstStyle/>
              <a:p>
                <a:pPr algn="ctr"/>
                <a:r>
                  <a:rPr lang="en-US" altLang="zh-CN" sz="2400" b="1" spc="600" dirty="0" smtClean="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rPr>
                  <a:t>SECTION 1 </a:t>
                </a:r>
                <a:endParaRPr lang="zh-CN" altLang="en-US" sz="2400" b="1" spc="600" dirty="0">
                  <a:solidFill>
                    <a:schemeClr val="bg1"/>
                  </a:solidFill>
                  <a:latin typeface="Open Sans" panose="020B0606030504020204" pitchFamily="34" charset="0"/>
                  <a:ea typeface="微软雅黑" panose="020B0503020204020204" pitchFamily="34" charset="-122"/>
                  <a:cs typeface="Open Sans" panose="020B0606030504020204" pitchFamily="34" charset="0"/>
                  <a:sym typeface="Open Sans" panose="020B0606030504020204" pitchFamily="34" charset="0"/>
                </a:endParaRPr>
              </a:p>
            </p:txBody>
          </p:sp>
        </p:grpSp>
        <p:sp>
          <p:nvSpPr>
            <p:cNvPr id="22" name="文本框 21"/>
            <p:cNvSpPr txBox="1"/>
            <p:nvPr/>
          </p:nvSpPr>
          <p:spPr>
            <a:xfrm>
              <a:off x="4422140" y="3781475"/>
              <a:ext cx="6600825" cy="2245360"/>
            </a:xfrm>
            <a:prstGeom prst="rect">
              <a:avLst/>
            </a:prstGeom>
            <a:noFill/>
          </p:spPr>
          <p:txBody>
            <a:bodyPr wrap="square" rtlCol="0">
              <a:spAutoFit/>
            </a:bodyPr>
            <a:lstStyle/>
            <a:p>
              <a:pPr marL="0" indent="0" algn="ctr">
                <a:buNone/>
              </a:pPr>
              <a:r>
                <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-1.1 Motivation &amp; Basic Concepts </a:t>
              </a:r>
              <a:endPar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r>
                <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 </a:t>
              </a:r>
              <a:endPar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r>
                <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-1.2 Bitcoin System    </a:t>
              </a:r>
              <a:endPar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endPar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endParaRPr>
            </a:p>
            <a:p>
              <a:pPr marL="0" indent="0" algn="ctr">
                <a:buNone/>
              </a:pPr>
              <a:r>
                <a:rPr lang="en-US" altLang="zh-CN" sz="2800">
                  <a:gradFill>
                    <a:gsLst>
                      <a:gs pos="0">
                        <a:srgbClr val="E30000"/>
                      </a:gs>
                      <a:gs pos="100000">
                        <a:srgbClr val="760303"/>
                      </a:gs>
                    </a:gsLst>
                    <a:lin scaled="0"/>
                  </a:gra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sym typeface="+mn-ea"/>
                </a:rPr>
                <a:t>-1.3 Other Instances of Blockchain System</a:t>
              </a:r>
              <a:endParaRPr lang="en-US" altLang="zh-CN" sz="2800" b="1" spc="800" dirty="0" smtClean="0">
                <a:gradFill>
                  <a:gsLst>
                    <a:gs pos="0">
                      <a:srgbClr val="012D86"/>
                    </a:gs>
                    <a:gs pos="100000">
                      <a:srgbClr val="0E2557"/>
                    </a:gs>
                  </a:gsLst>
                  <a:lin scaled="0"/>
                </a:gradFill>
                <a:latin typeface="Open Sans" panose="020B0606030504020204" pitchFamily="34" charset="0"/>
                <a:ea typeface="微软雅黑" panose="020B0503020204020204" pitchFamily="34" charset="-122"/>
                <a:sym typeface="Open Sans" panose="020B0606030504020204" pitchFamily="34" charset="0"/>
              </a:endParaRPr>
            </a:p>
          </p:txBody>
        </p:sp>
        <p:sp>
          <p:nvSpPr>
            <p:cNvPr id="23" name="文本框 22"/>
            <p:cNvSpPr txBox="1"/>
            <p:nvPr/>
          </p:nvSpPr>
          <p:spPr>
            <a:xfrm>
              <a:off x="4831080" y="1552625"/>
              <a:ext cx="5782945" cy="1876425"/>
            </a:xfrm>
            <a:prstGeom prst="rect">
              <a:avLst/>
            </a:prstGeom>
            <a:noFill/>
          </p:spPr>
          <p:txBody>
            <a:bodyPr wrap="square" rtlCol="0">
              <a:spAutoFit/>
            </a:bodyPr>
            <a:lstStyle/>
            <a:p>
              <a:pPr algn="ctr"/>
              <a:r>
                <a:rPr lang="en-US" altLang="zh-CN" sz="4000" b="1" dirty="0" smtClean="0">
                  <a:gradFill>
                    <a:gsLst>
                      <a:gs pos="0">
                        <a:srgbClr val="14CD68"/>
                      </a:gs>
                      <a:gs pos="100000">
                        <a:srgbClr val="0B6E38"/>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rPr>
                <a:t>Introduction to Blockchain System</a:t>
              </a:r>
              <a:endParaRPr lang="en-US" altLang="zh-CN" sz="4000" b="1" dirty="0" smtClean="0">
                <a:gradFill>
                  <a:gsLst>
                    <a:gs pos="0">
                      <a:srgbClr val="14CD68"/>
                    </a:gs>
                    <a:gs pos="100000">
                      <a:srgbClr val="0B6E38"/>
                    </a:gs>
                  </a:gsLst>
                  <a:lin scaled="0"/>
                </a:gradFill>
                <a:latin typeface="Lucida Calligraphy" panose="03010101010101010101" charset="0"/>
                <a:ea typeface="微软雅黑" panose="020B0503020204020204" pitchFamily="34" charset="-122"/>
                <a:cs typeface="Lucida Calligraphy" panose="03010101010101010101" charset="0"/>
                <a:sym typeface="Open Sans" panose="020B0606030504020204" pitchFamily="34" charset="0"/>
              </a:endParaRPr>
            </a:p>
            <a:p>
              <a:r>
                <a:rPr lang="en-US" altLang="zh-CN" sz="3600" b="1" spc="1000" dirty="0" smtClean="0">
                  <a:solidFill>
                    <a:schemeClr val="tx1">
                      <a:lumMod val="75000"/>
                      <a:lumOff val="25000"/>
                    </a:schemeClr>
                  </a:solidFill>
                  <a:latin typeface="Open Sans" panose="020B0606030504020204" pitchFamily="34" charset="0"/>
                  <a:ea typeface="微软雅黑" panose="020B0503020204020204" pitchFamily="34" charset="-122"/>
                  <a:sym typeface="Open Sans" panose="020B0606030504020204" pitchFamily="34" charset="0"/>
                </a:rPr>
                <a:t> </a:t>
              </a:r>
              <a:endParaRPr lang="en-US" altLang="zh-CN" sz="3600" b="1" spc="1000" dirty="0" smtClean="0">
                <a:solidFill>
                  <a:schemeClr val="tx1">
                    <a:lumMod val="75000"/>
                    <a:lumOff val="25000"/>
                  </a:schemeClr>
                </a:solidFill>
                <a:latin typeface="Open Sans" panose="020B0606030504020204" pitchFamily="34" charset="0"/>
                <a:ea typeface="微软雅黑" panose="020B0503020204020204" pitchFamily="34" charset="-122"/>
                <a:sym typeface="Open Sans" panose="020B0606030504020204" pitchFamily="34" charset="0"/>
              </a:endParaRPr>
            </a:p>
          </p:txBody>
        </p:sp>
        <p:grpSp>
          <p:nvGrpSpPr>
            <p:cNvPr id="24" name="组合 23"/>
            <p:cNvGrpSpPr/>
            <p:nvPr/>
          </p:nvGrpSpPr>
          <p:grpSpPr>
            <a:xfrm>
              <a:off x="11145520" y="3429000"/>
              <a:ext cx="1046480" cy="3429000"/>
              <a:chOff x="11145520" y="3429000"/>
              <a:chExt cx="1046480" cy="3429000"/>
            </a:xfrm>
          </p:grpSpPr>
          <p:sp useBgFill="1">
            <p:nvSpPr>
              <p:cNvPr id="25" name="矩形 24"/>
              <p:cNvSpPr/>
              <p:nvPr/>
            </p:nvSpPr>
            <p:spPr>
              <a:xfrm>
                <a:off x="11145520" y="3429000"/>
                <a:ext cx="1046480" cy="239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sp useBgFill="1">
            <p:nvSpPr>
              <p:cNvPr id="26" name="矩形 25"/>
              <p:cNvSpPr/>
              <p:nvPr/>
            </p:nvSpPr>
            <p:spPr>
              <a:xfrm>
                <a:off x="11145520" y="3429000"/>
                <a:ext cx="104648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Open Sans" panose="020B0606030504020204" pitchFamily="34" charset="0"/>
                  <a:ea typeface="微软雅黑" panose="020B0503020204020204" pitchFamily="34" charset="-122"/>
                  <a:sym typeface="Open Sans" panose="020B0606030504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1.1  Motivation &amp; Basic Concepts</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675130" y="1191260"/>
            <a:ext cx="7618094" cy="4725035"/>
            <a:chOff x="5949786" y="1759010"/>
            <a:chExt cx="3850686" cy="3907658"/>
          </a:xfrm>
        </p:grpSpPr>
        <p:sp>
          <p:nvSpPr>
            <p:cNvPr id="10" name="iSḷïḑé"/>
            <p:cNvSpPr/>
            <p:nvPr/>
          </p:nvSpPr>
          <p:spPr>
            <a:xfrm>
              <a:off x="5949786" y="2063502"/>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205278" y="1759010"/>
              <a:ext cx="3595194" cy="2966585"/>
            </a:xfrm>
            <a:prstGeom prst="rect">
              <a:avLst/>
            </a:prstGeom>
            <a:noFill/>
          </p:spPr>
          <p:txBody>
            <a:bodyPr wrap="square" lIns="91440" tIns="45720" rIns="91440" bIns="45720" anchor="ctr" anchorCtr="0">
              <a:normAutofit/>
            </a:bodyPr>
            <a:lstStyle/>
            <a:p>
              <a:pPr>
                <a:lnSpc>
                  <a:spcPct val="120000"/>
                </a:lnSpc>
              </a:pPr>
              <a:r>
                <a:rPr lang="en-US" altLang="zh-CN" sz="2200"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rPr>
                <a:t>- </a:t>
              </a:r>
              <a:r>
                <a:rPr lang="en-US" altLang="zh-CN" sz="2200" b="1"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rPr>
                <a:t>Inherent disadvantages of centralized system</a:t>
              </a:r>
              <a:r>
                <a:rPr lang="zh-CN" altLang="en-US" sz="2200"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rPr>
                <a:t>：</a:t>
              </a:r>
              <a:endParaRPr lang="zh-CN" altLang="en-US" sz="2200"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endParaRPr>
            </a:p>
            <a:p>
              <a:pPr>
                <a:lnSpc>
                  <a:spcPct val="120000"/>
                </a:lnSpc>
              </a:pPr>
              <a:r>
                <a:rPr lang="zh-CN" altLang="en-US" sz="2200"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rPr>
                <a:t> </a:t>
              </a:r>
              <a:r>
                <a:rPr lang="en-US" altLang="zh-CN" sz="2200" dirty="0">
                  <a:gradFill>
                    <a:gsLst>
                      <a:gs pos="0">
                        <a:srgbClr val="012D86"/>
                      </a:gs>
                      <a:gs pos="100000">
                        <a:srgbClr val="0E2557"/>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rPr>
                <a:t>  Under the assumption that everybody is selfish and interest-driven, there’s no reliable and unconditional trust. Thus centralized systems can be easily attacked by interest-driven malicious users, especially when the malicious users become authorities or coordinators.</a:t>
              </a: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endParaRPr>
            </a:p>
            <a:p>
              <a:pPr>
                <a:lnSpc>
                  <a:spcPct val="120000"/>
                </a:lnSpc>
              </a:pP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cs typeface="华文新魏" panose="02010800040101010101" charset="-122"/>
                <a:sym typeface="Open Sans" panose="020B0606030504020204" pitchFamily="34" charset="0"/>
              </a:endParaRPr>
            </a:p>
          </p:txBody>
        </p:sp>
      </p:grpSp>
      <p:pic>
        <p:nvPicPr>
          <p:cNvPr id="5" name="图片 4"/>
          <p:cNvPicPr>
            <a:picLocks noChangeAspect="1"/>
          </p:cNvPicPr>
          <p:nvPr/>
        </p:nvPicPr>
        <p:blipFill>
          <a:blip r:embed="rId3"/>
          <a:stretch>
            <a:fillRect/>
          </a:stretch>
        </p:blipFill>
        <p:spPr>
          <a:xfrm>
            <a:off x="9618345" y="1602740"/>
            <a:ext cx="2222500" cy="2468880"/>
          </a:xfrm>
          <a:prstGeom prst="rect">
            <a:avLst/>
          </a:prstGeom>
        </p:spPr>
      </p:pic>
      <p:sp>
        <p:nvSpPr>
          <p:cNvPr id="7" name="文本框 6"/>
          <p:cNvSpPr txBox="1"/>
          <p:nvPr/>
        </p:nvSpPr>
        <p:spPr>
          <a:xfrm>
            <a:off x="4872355" y="4217035"/>
            <a:ext cx="7205980" cy="2459355"/>
          </a:xfrm>
          <a:prstGeom prst="rect">
            <a:avLst/>
          </a:prstGeom>
          <a:noFill/>
        </p:spPr>
        <p:txBody>
          <a:bodyPr wrap="square" rtlCol="0">
            <a:spAutoFit/>
          </a:bodyPr>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 </a:t>
            </a:r>
            <a:r>
              <a:rPr lang="en-US" altLang="zh-CN" sz="2200" b="1"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Concept of blockchain system</a:t>
            </a: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a:t>
            </a: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   A digital trust platform, where the trust is based on computational hardness, which came into prominence through the birth of Bitcoin, a cryptocurrency introduced by S.Nakamoto in 2008.</a:t>
            </a: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a:p>
            <a:endParaRPr lang="zh-CN" altLang="en-US" sz="2200">
              <a:latin typeface="华文新魏" panose="02010800040101010101" charset="-122"/>
              <a:ea typeface="华文新魏" panose="02010800040101010101" charset="-122"/>
            </a:endParaRPr>
          </a:p>
        </p:txBody>
      </p:sp>
      <p:pic>
        <p:nvPicPr>
          <p:cNvPr id="9" name="图片 8"/>
          <p:cNvPicPr>
            <a:picLocks noChangeAspect="1"/>
          </p:cNvPicPr>
          <p:nvPr/>
        </p:nvPicPr>
        <p:blipFill>
          <a:blip r:embed="rId4"/>
          <a:stretch>
            <a:fillRect/>
          </a:stretch>
        </p:blipFill>
        <p:spPr>
          <a:xfrm>
            <a:off x="2276475" y="4217035"/>
            <a:ext cx="2083435" cy="2313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1.1  What is Blockchain? </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675130" y="1450339"/>
            <a:ext cx="10215879" cy="4770755"/>
            <a:chOff x="5949786" y="1973272"/>
            <a:chExt cx="5163778" cy="3945468"/>
          </a:xfrm>
        </p:grpSpPr>
        <p:sp>
          <p:nvSpPr>
            <p:cNvPr id="10" name="iSḷïḑé"/>
            <p:cNvSpPr/>
            <p:nvPr/>
          </p:nvSpPr>
          <p:spPr>
            <a:xfrm>
              <a:off x="5949786" y="2063502"/>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177033" y="1973272"/>
              <a:ext cx="4936531" cy="3945468"/>
            </a:xfrm>
            <a:prstGeom prst="rect">
              <a:avLst/>
            </a:prstGeom>
            <a:noFill/>
          </p:spPr>
          <p:txBody>
            <a:bodyPr wrap="square" lIns="91440" tIns="45720" rIns="91440" bIns="45720" anchor="ctr" anchorCtr="0">
              <a:normAutofit fontScale="80000"/>
            </a:bodyPr>
            <a:lstStyle/>
            <a:p>
              <a:pPr>
                <a:lnSpc>
                  <a:spcPct val="120000"/>
                </a:lnSpc>
              </a:pPr>
              <a:r>
                <a:rPr lang="en-US" altLang="zh-CN" sz="2200" dirty="0">
                  <a:gradFill>
                    <a:gsLst>
                      <a:gs pos="0">
                        <a:srgbClr val="E30000"/>
                      </a:gs>
                      <a:gs pos="100000">
                        <a:srgbClr val="760303"/>
                      </a:gs>
                    </a:gsLst>
                    <a:lin scaled="0"/>
                  </a:gradFill>
                  <a:latin typeface="华文新魏" panose="02010800040101010101" charset="-122"/>
                  <a:ea typeface="华文新魏" panose="02010800040101010101" charset="-122"/>
                  <a:sym typeface="Open Sans" panose="020B0606030504020204" pitchFamily="34" charset="0"/>
                </a:rPr>
                <a:t>- </a:t>
              </a:r>
              <a:r>
                <a:rPr lang="en-US" sz="2200" dirty="0">
                  <a:gradFill>
                    <a:gsLst>
                      <a:gs pos="0">
                        <a:srgbClr val="E30000"/>
                      </a:gs>
                      <a:gs pos="100000">
                        <a:srgbClr val="760303"/>
                      </a:gs>
                    </a:gsLst>
                    <a:lin scaled="0"/>
                  </a:gradFill>
                  <a:latin typeface="华文新魏" panose="02010800040101010101" charset="-122"/>
                  <a:ea typeface="华文新魏" panose="02010800040101010101" charset="-122"/>
                  <a:sym typeface="Open Sans" panose="020B0606030504020204" pitchFamily="34" charset="0"/>
                </a:rPr>
                <a:t>The answer is simple: blockchain = block + chain</a:t>
              </a:r>
              <a:endParaRPr lang="en-US" sz="2200" dirty="0">
                <a:gradFill>
                  <a:gsLst>
                    <a:gs pos="0">
                      <a:srgbClr val="E30000"/>
                    </a:gs>
                    <a:gs pos="100000">
                      <a:srgbClr val="760303"/>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endParaRPr lang="en-US" sz="2200" dirty="0">
                <a:gradFill>
                  <a:gsLst>
                    <a:gs pos="0">
                      <a:srgbClr val="E30000"/>
                    </a:gs>
                    <a:gs pos="100000">
                      <a:srgbClr val="760303"/>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endParaRPr lang="en-US" sz="2200" dirty="0">
                <a:gradFill>
                  <a:gsLst>
                    <a:gs pos="0">
                      <a:srgbClr val="E30000"/>
                    </a:gs>
                    <a:gs pos="100000">
                      <a:srgbClr val="760303"/>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endParaRPr lang="zh-CN" altLang="en-US"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 </a:t>
              </a:r>
              <a:r>
                <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rPr>
                <a:t>Blockchain as a data structure: </a:t>
              </a:r>
              <a:endPar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rPr>
                <a:t>  A linked list that uses hash pointers instead of regular pointers. </a:t>
              </a:r>
              <a:endPar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rPr>
                <a:t>  Here, a block is a data type that contains ‘hash pointer’ and some ‘data’.  </a:t>
              </a:r>
              <a:endPar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rPr>
                <a:t>  The hash pointer field is simply the hash of another block, which we</a:t>
              </a:r>
              <a:endPar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rPr>
                <a:t>call its parent. A sequence of such blocks form a chain called blockchain.</a:t>
              </a:r>
              <a:endParaRPr lang="en-US" altLang="zh-CN" sz="2200" dirty="0">
                <a:gradFill>
                  <a:gsLst>
                    <a:gs pos="0">
                      <a:srgbClr val="14CD68"/>
                    </a:gs>
                    <a:gs pos="100000">
                      <a:srgbClr val="0B6E38"/>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 Blockchain system: </a:t>
              </a: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   More complicated. Generally, it’s a digital trust system based on blockchain data structure. And we take Bitcoin as an example to elaborate it (Note that, Bitcoin is just a good instance of blockchain, regarding blockchain as Bitcoin or cryptocurrency is one-sided and incorrect).</a:t>
              </a:r>
              <a:endPar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endParaRPr>
            </a:p>
          </p:txBody>
        </p:sp>
      </p:grpSp>
      <p:pic>
        <p:nvPicPr>
          <p:cNvPr id="14" name="图片 13"/>
          <p:cNvPicPr>
            <a:picLocks noChangeAspect="1"/>
          </p:cNvPicPr>
          <p:nvPr/>
        </p:nvPicPr>
        <p:blipFill>
          <a:blip r:embed="rId3"/>
          <a:stretch>
            <a:fillRect/>
          </a:stretch>
        </p:blipFill>
        <p:spPr>
          <a:xfrm>
            <a:off x="6329045" y="2063115"/>
            <a:ext cx="4442460" cy="1005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1.2  Appetizer: Bitcoin System</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649095" y="1564004"/>
            <a:ext cx="10346691" cy="4457066"/>
            <a:chOff x="5949786" y="1980624"/>
            <a:chExt cx="5229899" cy="3686044"/>
          </a:xfrm>
        </p:grpSpPr>
        <p:sp>
          <p:nvSpPr>
            <p:cNvPr id="10" name="iSḷïḑé"/>
            <p:cNvSpPr/>
            <p:nvPr/>
          </p:nvSpPr>
          <p:spPr>
            <a:xfrm>
              <a:off x="5949786" y="2063502"/>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142048" y="1980624"/>
              <a:ext cx="5037637" cy="1487756"/>
            </a:xfrm>
            <a:prstGeom prst="rect">
              <a:avLst/>
            </a:prstGeom>
            <a:noFill/>
          </p:spPr>
          <p:txBody>
            <a:bodyPr wrap="square" lIns="91440" tIns="45720" rIns="91440" bIns="45720" anchor="ctr" anchorCtr="0">
              <a:normAutofit/>
            </a:bodyPr>
            <a:lstStyle/>
            <a:p>
              <a:pPr>
                <a:lnSpc>
                  <a:spcPct val="120000"/>
                </a:lnSpc>
              </a:pPr>
              <a:r>
                <a:rPr lang="en-US" altLang="zh-CN" sz="2200" dirty="0">
                  <a:gradFill>
                    <a:gsLst>
                      <a:gs pos="0">
                        <a:srgbClr val="FE4444"/>
                      </a:gs>
                      <a:gs pos="100000">
                        <a:srgbClr val="832B2B"/>
                      </a:gs>
                    </a:gsLst>
                    <a:lin scaled="0"/>
                  </a:gradFill>
                  <a:latin typeface="华文新魏" panose="02010800040101010101" charset="-122"/>
                  <a:ea typeface="华文新魏" panose="02010800040101010101" charset="-122"/>
                  <a:sym typeface="Open Sans" panose="020B0606030504020204" pitchFamily="34" charset="0"/>
                </a:rPr>
                <a:t>This part is generally based on this paper (the white book of Bitcoin) :</a:t>
              </a:r>
              <a:r>
                <a:rPr lang="en-US" altLang="zh-CN" sz="2200" dirty="0">
                  <a:gradFill>
                    <a:gsLst>
                      <a:gs pos="0">
                        <a:srgbClr val="FE4444"/>
                      </a:gs>
                      <a:gs pos="100000">
                        <a:srgbClr val="832B2B"/>
                      </a:gs>
                    </a:gsLst>
                    <a:lin scaled="0"/>
                  </a:gradFill>
                  <a:latin typeface="Open Sans" panose="020B0606030504020204" pitchFamily="34" charset="0"/>
                  <a:ea typeface="微软雅黑" panose="020B0503020204020204" pitchFamily="34" charset="-122"/>
                  <a:sym typeface="Open Sans" panose="020B0606030504020204" pitchFamily="34" charset="0"/>
                </a:rPr>
                <a:t> </a:t>
              </a:r>
              <a:endParaRPr lang="en-US" altLang="zh-CN" sz="2200" dirty="0">
                <a:gradFill>
                  <a:gsLst>
                    <a:gs pos="0">
                      <a:srgbClr val="FE4444"/>
                    </a:gs>
                    <a:gs pos="100000">
                      <a:srgbClr val="832B2B"/>
                    </a:gs>
                  </a:gsLst>
                  <a:lin scaled="0"/>
                </a:gradFill>
                <a:latin typeface="Open Sans" panose="020B0606030504020204" pitchFamily="34" charset="0"/>
                <a:ea typeface="微软雅黑" panose="020B0503020204020204" pitchFamily="34" charset="-122"/>
                <a:sym typeface="Open Sans" panose="020B0606030504020204" pitchFamily="34" charset="0"/>
              </a:endParaRPr>
            </a:p>
            <a:p>
              <a:pPr>
                <a:lnSpc>
                  <a:spcPct val="120000"/>
                </a:lnSpc>
              </a:pPr>
              <a:endParaRPr lang="en-US" altLang="zh-CN" sz="2200" b="1">
                <a:sym typeface="+mn-ea"/>
              </a:endParaRPr>
            </a:p>
            <a:p>
              <a:pPr>
                <a:lnSpc>
                  <a:spcPct val="120000"/>
                </a:lnSpc>
              </a:pPr>
              <a:endParaRPr lang="en-US" altLang="zh-CN" sz="2200" b="1">
                <a:sym typeface="+mn-ea"/>
              </a:endParaRPr>
            </a:p>
            <a:p>
              <a:pPr>
                <a:lnSpc>
                  <a:spcPct val="120000"/>
                </a:lnSpc>
              </a:pPr>
              <a:endParaRPr lang="en-US" altLang="zh-CN" sz="2200" b="1"/>
            </a:p>
            <a:p>
              <a:pPr>
                <a:lnSpc>
                  <a:spcPct val="120000"/>
                </a:lnSpc>
              </a:pPr>
              <a:endParaRPr lang="en-US" altLang="zh-CN" sz="2200" dirty="0">
                <a:gradFill>
                  <a:gsLst>
                    <a:gs pos="0">
                      <a:srgbClr val="FE4444"/>
                    </a:gs>
                    <a:gs pos="100000">
                      <a:srgbClr val="832B2B"/>
                    </a:gs>
                  </a:gsLst>
                  <a:lin scaled="0"/>
                </a:gradFill>
                <a:latin typeface="Open Sans" panose="020B0606030504020204" pitchFamily="34" charset="0"/>
                <a:ea typeface="微软雅黑" panose="020B0503020204020204" pitchFamily="34" charset="-122"/>
                <a:sym typeface="Open Sans" panose="020B0606030504020204" pitchFamily="34" charset="0"/>
              </a:endParaRPr>
            </a:p>
          </p:txBody>
        </p:sp>
      </p:grpSp>
      <p:pic>
        <p:nvPicPr>
          <p:cNvPr id="5" name="图片 4"/>
          <p:cNvPicPr>
            <a:picLocks noChangeAspect="1"/>
          </p:cNvPicPr>
          <p:nvPr/>
        </p:nvPicPr>
        <p:blipFill>
          <a:blip r:embed="rId3"/>
          <a:stretch>
            <a:fillRect/>
          </a:stretch>
        </p:blipFill>
        <p:spPr>
          <a:xfrm>
            <a:off x="2305050" y="2073275"/>
            <a:ext cx="4590415" cy="1221740"/>
          </a:xfrm>
          <a:prstGeom prst="rect">
            <a:avLst/>
          </a:prstGeom>
        </p:spPr>
      </p:pic>
      <p:sp>
        <p:nvSpPr>
          <p:cNvPr id="7" name="文本框 6"/>
          <p:cNvSpPr txBox="1"/>
          <p:nvPr/>
        </p:nvSpPr>
        <p:spPr>
          <a:xfrm>
            <a:off x="2305050" y="3821430"/>
            <a:ext cx="8945880" cy="1322070"/>
          </a:xfrm>
          <a:prstGeom prst="rect">
            <a:avLst/>
          </a:prstGeom>
          <a:noFill/>
        </p:spPr>
        <p:txBody>
          <a:bodyPr wrap="square" rtlCol="0">
            <a:spAutoFit/>
          </a:bodyPr>
          <a:p>
            <a:r>
              <a:rPr lang="en-US" altLang="zh-CN" sz="1600" i="1"/>
              <a:t>Spoiler: As time flies, some proof of this paper are shown to be insufficient and some conjectures are shown to be incorrect. Bitcoin system suffers from some attacks such as selfish mining, block-withholding attack, eclipse attack and so on, which contradicts the assumption made by Nakamoto that any malicious user can’t gain profit if their computation power is less than 50%, but good news is that the threshold doesn’t decrease too much (e.g. 25.7% for selfish mining). </a:t>
            </a:r>
            <a:endParaRPr lang="en-US" altLang="zh-CN" sz="1600" i="1"/>
          </a:p>
        </p:txBody>
      </p:sp>
      <p:pic>
        <p:nvPicPr>
          <p:cNvPr id="8" name="图片 7"/>
          <p:cNvPicPr>
            <a:picLocks noChangeAspect="1"/>
          </p:cNvPicPr>
          <p:nvPr/>
        </p:nvPicPr>
        <p:blipFill>
          <a:blip r:embed="rId4"/>
          <a:stretch>
            <a:fillRect/>
          </a:stretch>
        </p:blipFill>
        <p:spPr>
          <a:xfrm>
            <a:off x="7231380" y="2000885"/>
            <a:ext cx="2983865" cy="1687830"/>
          </a:xfrm>
          <a:prstGeom prst="rect">
            <a:avLst/>
          </a:prstGeom>
        </p:spPr>
      </p:pic>
      <p:sp>
        <p:nvSpPr>
          <p:cNvPr id="11" name="文本框 10"/>
          <p:cNvSpPr txBox="1"/>
          <p:nvPr/>
        </p:nvSpPr>
        <p:spPr>
          <a:xfrm>
            <a:off x="6600825" y="5530215"/>
            <a:ext cx="4877435" cy="645160"/>
          </a:xfrm>
          <a:prstGeom prst="rect">
            <a:avLst/>
          </a:prstGeom>
          <a:noFill/>
        </p:spPr>
        <p:txBody>
          <a:bodyPr wrap="square" rtlCol="0">
            <a:spAutoFit/>
          </a:bodyPr>
          <a:p>
            <a:r>
              <a:rPr lang="en-US" altLang="zh-CN" b="1">
                <a:gradFill>
                  <a:gsLst>
                    <a:gs pos="0">
                      <a:srgbClr val="007BD3"/>
                    </a:gs>
                    <a:gs pos="100000">
                      <a:srgbClr val="034373"/>
                    </a:gs>
                  </a:gsLst>
                  <a:lin scaled="0"/>
                </a:gradFill>
                <a:effectLst>
                  <a:outerShdw blurRad="38100" dist="38100" dir="2700000" algn="tl">
                    <a:srgbClr val="000000">
                      <a:alpha val="43137"/>
                    </a:srgbClr>
                  </a:outerShdw>
                </a:effectLst>
              </a:rPr>
              <a:t>The news appears malapropos this morning.</a:t>
            </a:r>
            <a:endParaRPr lang="en-US" altLang="zh-CN" b="1">
              <a:gradFill>
                <a:gsLst>
                  <a:gs pos="0">
                    <a:srgbClr val="007BD3"/>
                  </a:gs>
                  <a:gs pos="100000">
                    <a:srgbClr val="034373"/>
                  </a:gs>
                </a:gsLst>
                <a:lin scaled="0"/>
              </a:gradFill>
              <a:effectLst>
                <a:outerShdw blurRad="38100" dist="38100" dir="2700000" algn="tl">
                  <a:srgbClr val="000000">
                    <a:alpha val="43137"/>
                  </a:srgbClr>
                </a:outerShdw>
              </a:effectLst>
            </a:endParaRPr>
          </a:p>
          <a:p>
            <a:r>
              <a:rPr lang="en-US" altLang="zh-CN" b="1">
                <a:gradFill>
                  <a:gsLst>
                    <a:gs pos="0">
                      <a:srgbClr val="007BD3"/>
                    </a:gs>
                    <a:gs pos="100000">
                      <a:srgbClr val="034373"/>
                    </a:gs>
                  </a:gsLst>
                  <a:lin scaled="0"/>
                </a:gradFill>
                <a:effectLst>
                  <a:outerShdw blurRad="38100" dist="38100" dir="2700000" algn="tl">
                    <a:srgbClr val="000000">
                      <a:alpha val="43137"/>
                    </a:srgbClr>
                  </a:outerShdw>
                </a:effectLst>
              </a:rPr>
              <a:t>Nevertheless, we’re talking about pure tech.</a:t>
            </a:r>
            <a:endParaRPr lang="en-US" altLang="zh-CN" b="1">
              <a:gradFill>
                <a:gsLst>
                  <a:gs pos="0">
                    <a:srgbClr val="007BD3"/>
                  </a:gs>
                  <a:gs pos="100000">
                    <a:srgbClr val="034373"/>
                  </a:gs>
                </a:gsLst>
                <a:lin scaled="0"/>
              </a:gradFill>
              <a:effectLst>
                <a:outerShdw blurRad="38100" dist="38100" dir="2700000" algn="tl">
                  <a:srgbClr val="000000">
                    <a:alpha val="43137"/>
                  </a:srgbClr>
                </a:outerShdw>
              </a:effectLst>
            </a:endParaRPr>
          </a:p>
        </p:txBody>
      </p:sp>
      <p:pic>
        <p:nvPicPr>
          <p:cNvPr id="12" name="图片 11"/>
          <p:cNvPicPr>
            <a:picLocks noChangeAspect="1"/>
          </p:cNvPicPr>
          <p:nvPr/>
        </p:nvPicPr>
        <p:blipFill>
          <a:blip r:embed="rId5"/>
          <a:stretch>
            <a:fillRect/>
          </a:stretch>
        </p:blipFill>
        <p:spPr>
          <a:xfrm>
            <a:off x="2711450" y="5222240"/>
            <a:ext cx="3499485" cy="1260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1.2  A Sketch of Bitcoin</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631315" y="1803283"/>
            <a:ext cx="10412731" cy="4356852"/>
            <a:chOff x="5949786" y="2063502"/>
            <a:chExt cx="5263280" cy="3603166"/>
          </a:xfrm>
        </p:grpSpPr>
        <p:sp>
          <p:nvSpPr>
            <p:cNvPr id="10" name="iSḷïḑé"/>
            <p:cNvSpPr/>
            <p:nvPr/>
          </p:nvSpPr>
          <p:spPr>
            <a:xfrm>
              <a:off x="5949786" y="2063502"/>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175429" y="3190050"/>
              <a:ext cx="5037637" cy="1487756"/>
            </a:xfrm>
            <a:prstGeom prst="rect">
              <a:avLst/>
            </a:prstGeom>
            <a:noFill/>
          </p:spPr>
          <p:txBody>
            <a:bodyPr wrap="square" lIns="91440" tIns="45720" rIns="91440" bIns="45720" anchor="ctr" anchorCtr="0">
              <a:noAutofit/>
            </a:bodyPr>
            <a:lstStyle/>
            <a:p>
              <a:pPr>
                <a:lnSpc>
                  <a:spcPct val="120000"/>
                </a:lnSpc>
              </a:pPr>
              <a:r>
                <a:rPr lang="en-US" altLang="zh-CN" sz="1900">
                  <a:sym typeface="+mn-ea"/>
                </a:rPr>
                <a:t>-</a:t>
              </a:r>
              <a:r>
                <a:rPr lang="en-US" altLang="zh-CN" sz="1900" b="1">
                  <a:sym typeface="+mn-ea"/>
                </a:rPr>
                <a:t> </a:t>
              </a:r>
              <a:r>
                <a:rPr lang="en-US" altLang="zh-CN" sz="1900" b="1">
                  <a:solidFill>
                    <a:srgbClr val="FF0000"/>
                  </a:solidFill>
                  <a:sym typeface="+mn-ea"/>
                </a:rPr>
                <a:t>Idea of bitcoin</a:t>
              </a:r>
              <a:r>
                <a:rPr lang="en-US" altLang="zh-CN" sz="1900">
                  <a:sym typeface="+mn-ea"/>
                </a:rPr>
                <a:t>: </a:t>
              </a:r>
              <a:endParaRPr lang="en-US" altLang="zh-CN" sz="1900"/>
            </a:p>
            <a:p>
              <a:pPr>
                <a:lnSpc>
                  <a:spcPct val="120000"/>
                </a:lnSpc>
              </a:pPr>
              <a:r>
                <a:rPr lang="en-US" altLang="zh-CN" sz="1900">
                  <a:sym typeface="+mn-ea"/>
                </a:rPr>
                <a:t>- an electronic payment system based on </a:t>
              </a:r>
              <a:r>
                <a:rPr lang="en-US" altLang="zh-CN" sz="1900" b="1">
                  <a:sym typeface="+mn-ea"/>
                </a:rPr>
                <a:t>cryptographic proof instead of trust</a:t>
              </a:r>
              <a:endParaRPr lang="en-US" altLang="zh-CN" sz="1900" b="1"/>
            </a:p>
            <a:p>
              <a:pPr>
                <a:lnSpc>
                  <a:spcPct val="120000"/>
                </a:lnSpc>
              </a:pPr>
              <a:r>
                <a:rPr lang="en-US" altLang="zh-CN" sz="1900">
                  <a:sym typeface="+mn-ea"/>
                </a:rPr>
                <a:t>- transactions are </a:t>
              </a:r>
              <a:r>
                <a:rPr lang="en-US" altLang="zh-CN" sz="1900" b="1">
                  <a:sym typeface="+mn-ea"/>
                </a:rPr>
                <a:t>computationally impractical to reverse</a:t>
              </a:r>
              <a:endParaRPr lang="en-US" altLang="zh-CN" sz="1900" b="1"/>
            </a:p>
            <a:p>
              <a:pPr>
                <a:lnSpc>
                  <a:spcPct val="120000"/>
                </a:lnSpc>
              </a:pPr>
              <a:r>
                <a:rPr lang="en-US" altLang="zh-CN" sz="1900">
                  <a:sym typeface="+mn-ea"/>
                </a:rPr>
                <a:t>-</a:t>
              </a:r>
              <a:r>
                <a:rPr lang="en-US" altLang="zh-CN" sz="1900" b="1">
                  <a:sym typeface="+mn-ea"/>
                </a:rPr>
                <a:t> don’t need a trusted third party</a:t>
              </a:r>
              <a:r>
                <a:rPr lang="en-US" altLang="zh-CN" sz="1900">
                  <a:sym typeface="+mn-ea"/>
                </a:rPr>
                <a:t> any more</a:t>
              </a:r>
              <a:endParaRPr lang="en-US" altLang="zh-CN" sz="1900"/>
            </a:p>
            <a:p>
              <a:pPr>
                <a:lnSpc>
                  <a:spcPct val="120000"/>
                </a:lnSpc>
              </a:pPr>
              <a:endParaRPr lang="en-US" altLang="zh-CN" sz="1900"/>
            </a:p>
            <a:p>
              <a:pPr>
                <a:lnSpc>
                  <a:spcPct val="120000"/>
                </a:lnSpc>
              </a:pPr>
              <a:r>
                <a:rPr lang="en-US" altLang="zh-CN" sz="1900">
                  <a:sym typeface="+mn-ea"/>
                </a:rPr>
                <a:t>-</a:t>
              </a:r>
              <a:r>
                <a:rPr lang="en-US" altLang="zh-CN" sz="1900">
                  <a:solidFill>
                    <a:srgbClr val="FF0000"/>
                  </a:solidFill>
                  <a:sym typeface="+mn-ea"/>
                </a:rPr>
                <a:t> </a:t>
              </a:r>
              <a:r>
                <a:rPr lang="en-US" altLang="zh-CN" sz="1900" b="1">
                  <a:solidFill>
                    <a:srgbClr val="FF0000"/>
                  </a:solidFill>
                  <a:sym typeface="+mn-ea"/>
                </a:rPr>
                <a:t>Implementation</a:t>
              </a:r>
              <a:r>
                <a:rPr lang="en-US" altLang="zh-CN" sz="1900">
                  <a:sym typeface="+mn-ea"/>
                </a:rPr>
                <a:t>: </a:t>
              </a:r>
              <a:endParaRPr lang="en-US" altLang="zh-CN" sz="1900"/>
            </a:p>
            <a:p>
              <a:pPr>
                <a:lnSpc>
                  <a:spcPct val="120000"/>
                </a:lnSpc>
              </a:pPr>
              <a:r>
                <a:rPr lang="en-US" altLang="zh-CN" sz="1900">
                  <a:sym typeface="+mn-ea"/>
                </a:rPr>
                <a:t> a </a:t>
              </a:r>
              <a:r>
                <a:rPr lang="en-US" altLang="zh-CN" sz="1900" b="1">
                  <a:sym typeface="+mn-ea"/>
                </a:rPr>
                <a:t>P2P distributed</a:t>
              </a:r>
              <a:r>
                <a:rPr lang="en-US" altLang="zh-CN" sz="1900">
                  <a:sym typeface="+mn-ea"/>
                </a:rPr>
                <a:t> timestamp server</a:t>
              </a:r>
              <a:endParaRPr lang="en-US" altLang="zh-CN" sz="1900"/>
            </a:p>
            <a:p>
              <a:pPr>
                <a:lnSpc>
                  <a:spcPct val="120000"/>
                </a:lnSpc>
              </a:pPr>
              <a:r>
                <a:rPr lang="en-US" altLang="zh-CN" sz="1900">
                  <a:sym typeface="+mn-ea"/>
                </a:rPr>
                <a:t> generate </a:t>
              </a:r>
              <a:r>
                <a:rPr lang="en-US" altLang="zh-CN" sz="1900" b="1">
                  <a:sym typeface="+mn-ea"/>
                </a:rPr>
                <a:t>computational proof</a:t>
              </a:r>
              <a:r>
                <a:rPr lang="en-US" altLang="zh-CN" sz="1900">
                  <a:sym typeface="+mn-ea"/>
                </a:rPr>
                <a:t> of the chronological order of transactions</a:t>
              </a:r>
              <a:endParaRPr lang="en-US" altLang="zh-CN" sz="1900">
                <a:sym typeface="+mn-ea"/>
              </a:endParaRPr>
            </a:p>
            <a:p>
              <a:pPr>
                <a:lnSpc>
                  <a:spcPct val="120000"/>
                </a:lnSpc>
              </a:pPr>
              <a:endParaRPr lang="en-US" altLang="zh-CN" sz="1900">
                <a:sym typeface="+mn-ea"/>
              </a:endParaRPr>
            </a:p>
            <a:p>
              <a:pPr>
                <a:lnSpc>
                  <a:spcPct val="120000"/>
                </a:lnSpc>
              </a:pPr>
              <a:r>
                <a:rPr lang="en-US" altLang="zh-CN" sz="1900" b="1">
                  <a:sym typeface="+mn-ea"/>
                </a:rPr>
                <a:t>Timestamp Server: </a:t>
              </a:r>
              <a:r>
                <a:rPr sz="1900">
                  <a:sym typeface="+mn-ea"/>
                </a:rPr>
                <a:t>Each timestamp includes</a:t>
              </a:r>
              <a:r>
                <a:rPr lang="en-US" sz="1900">
                  <a:sym typeface="+mn-ea"/>
                </a:rPr>
                <a:t> </a:t>
              </a:r>
              <a:r>
                <a:rPr sz="1900">
                  <a:sym typeface="+mn-ea"/>
                </a:rPr>
                <a:t>the previous timestamp in</a:t>
              </a:r>
              <a:r>
                <a:rPr lang="en-US" sz="1900">
                  <a:sym typeface="+mn-ea"/>
                </a:rPr>
                <a:t> </a:t>
              </a:r>
              <a:r>
                <a:rPr sz="1900">
                  <a:sym typeface="+mn-ea"/>
                </a:rPr>
                <a:t>its hash, </a:t>
              </a:r>
              <a:endParaRPr sz="1900">
                <a:sym typeface="+mn-ea"/>
              </a:endParaRPr>
            </a:p>
            <a:p>
              <a:pPr>
                <a:lnSpc>
                  <a:spcPct val="120000"/>
                </a:lnSpc>
              </a:pPr>
              <a:r>
                <a:rPr sz="1900">
                  <a:sym typeface="+mn-ea"/>
                </a:rPr>
                <a:t> </a:t>
              </a:r>
              <a:r>
                <a:rPr lang="en-US" sz="1900">
                  <a:sym typeface="+mn-ea"/>
                </a:rPr>
                <a:t> </a:t>
              </a:r>
              <a:r>
                <a:rPr sz="1900">
                  <a:sym typeface="+mn-ea"/>
                </a:rPr>
                <a:t>forming a chain, with each additional timestamp reinforcing the ones before it</a:t>
              </a:r>
              <a:r>
                <a:rPr lang="en-US" sz="1900">
                  <a:sym typeface="+mn-ea"/>
                </a:rPr>
                <a:t>.</a:t>
              </a:r>
              <a:endParaRPr lang="en-US" altLang="zh-CN" sz="1900" b="1">
                <a:sym typeface="+mn-ea"/>
              </a:endParaRPr>
            </a:p>
            <a:p>
              <a:pPr>
                <a:lnSpc>
                  <a:spcPct val="120000"/>
                </a:lnSpc>
              </a:pPr>
              <a:endParaRPr lang="en-US" altLang="zh-CN" sz="1900" b="1"/>
            </a:p>
            <a:p>
              <a:pPr>
                <a:lnSpc>
                  <a:spcPct val="120000"/>
                </a:lnSpc>
              </a:pPr>
              <a:endParaRPr lang="en-US" altLang="zh-CN" sz="900" b="1" dirty="0">
                <a:gradFill>
                  <a:gsLst>
                    <a:gs pos="0">
                      <a:srgbClr val="FE4444"/>
                    </a:gs>
                    <a:gs pos="100000">
                      <a:srgbClr val="832B2B"/>
                    </a:gs>
                  </a:gsLst>
                  <a:lin scaled="0"/>
                </a:gradFill>
                <a:latin typeface="Open Sans" panose="020B0606030504020204" pitchFamily="34" charset="0"/>
                <a:ea typeface="微软雅黑" panose="020B0503020204020204" pitchFamily="34" charset="-122"/>
                <a:sym typeface="Open Sans" panose="020B06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1.2  Definition of a Coin and Transfer of a Coin</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566545" y="1672473"/>
            <a:ext cx="10451466" cy="4356852"/>
            <a:chOff x="5908060" y="2070329"/>
            <a:chExt cx="5282859" cy="3603166"/>
          </a:xfrm>
        </p:grpSpPr>
        <p:sp>
          <p:nvSpPr>
            <p:cNvPr id="10" name="iSḷïḑé"/>
            <p:cNvSpPr/>
            <p:nvPr/>
          </p:nvSpPr>
          <p:spPr>
            <a:xfrm>
              <a:off x="5908060" y="2070329"/>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153282" y="3463654"/>
              <a:ext cx="5037637" cy="1487756"/>
            </a:xfrm>
            <a:prstGeom prst="rect">
              <a:avLst/>
            </a:prstGeom>
            <a:noFill/>
          </p:spPr>
          <p:txBody>
            <a:bodyPr wrap="square" lIns="91440" tIns="45720" rIns="91440" bIns="45720" anchor="ctr" anchorCtr="0">
              <a:noAutofit/>
            </a:bodyPr>
            <a:lstStyle/>
            <a:p>
              <a:pPr>
                <a:lnSpc>
                  <a:spcPct val="120000"/>
                </a:lnSpc>
              </a:pPr>
              <a:r>
                <a:rPr lang="en-US" altLang="zh-CN" sz="1900" b="1">
                  <a:solidFill>
                    <a:srgbClr val="7030A0"/>
                  </a:solidFill>
                  <a:sym typeface="+mn-ea"/>
                </a:rPr>
                <a:t>-</a:t>
              </a:r>
              <a:r>
                <a:rPr lang="en-US" altLang="zh-CN" sz="1900" b="1">
                  <a:solidFill>
                    <a:srgbClr val="FF0000"/>
                  </a:solidFill>
                  <a:sym typeface="+mn-ea"/>
                </a:rPr>
                <a:t> A</a:t>
              </a:r>
              <a:r>
                <a:rPr lang="zh-CN" altLang="en-US" sz="1900" b="1">
                  <a:solidFill>
                    <a:srgbClr val="FF0000"/>
                  </a:solidFill>
                  <a:sym typeface="+mn-ea"/>
                </a:rPr>
                <a:t>n electronic coin</a:t>
              </a:r>
              <a:r>
                <a:rPr lang="zh-CN" altLang="en-US" sz="1900">
                  <a:solidFill>
                    <a:srgbClr val="FF0000"/>
                  </a:solidFill>
                  <a:sym typeface="+mn-ea"/>
                </a:rPr>
                <a:t> </a:t>
              </a:r>
              <a:r>
                <a:rPr lang="en-US" altLang="zh-CN" sz="1900">
                  <a:sym typeface="+mn-ea"/>
                </a:rPr>
                <a:t>: </a:t>
              </a:r>
              <a:r>
                <a:rPr lang="zh-CN" altLang="en-US" sz="1900">
                  <a:sym typeface="+mn-ea"/>
                </a:rPr>
                <a:t>a chain of </a:t>
              </a:r>
              <a:r>
                <a:rPr lang="zh-CN" altLang="en-US" sz="1900" b="1">
                  <a:sym typeface="+mn-ea"/>
                </a:rPr>
                <a:t>digital signatures </a:t>
              </a:r>
              <a:endParaRPr lang="zh-CN" altLang="en-US" sz="1900" b="1"/>
            </a:p>
            <a:p>
              <a:pPr>
                <a:lnSpc>
                  <a:spcPct val="120000"/>
                </a:lnSpc>
              </a:pPr>
              <a:endParaRPr lang="zh-CN" altLang="en-US" sz="1900"/>
            </a:p>
            <a:p>
              <a:pPr>
                <a:lnSpc>
                  <a:spcPct val="120000"/>
                </a:lnSpc>
              </a:pPr>
              <a:r>
                <a:rPr lang="en-US" altLang="zh-CN" sz="1900">
                  <a:sym typeface="+mn-ea"/>
                </a:rPr>
                <a:t>- </a:t>
              </a:r>
              <a:r>
                <a:rPr lang="en-US" altLang="zh-CN" sz="1900" b="1">
                  <a:solidFill>
                    <a:srgbClr val="FF0000"/>
                  </a:solidFill>
                  <a:sym typeface="+mn-ea"/>
                </a:rPr>
                <a:t>Transfer of a coin</a:t>
              </a:r>
              <a:r>
                <a:rPr lang="en-US" altLang="zh-CN" sz="1900">
                  <a:sym typeface="+mn-ea"/>
                </a:rPr>
                <a:t>: </a:t>
              </a:r>
              <a:r>
                <a:rPr lang="zh-CN" altLang="en-US" sz="1900">
                  <a:sym typeface="+mn-ea"/>
                </a:rPr>
                <a:t> </a:t>
              </a:r>
              <a:endParaRPr lang="zh-CN" altLang="en-US" sz="1900"/>
            </a:p>
            <a:p>
              <a:pPr>
                <a:lnSpc>
                  <a:spcPct val="120000"/>
                </a:lnSpc>
              </a:pPr>
              <a:r>
                <a:rPr lang="zh-CN" altLang="en-US" sz="1900">
                  <a:sym typeface="+mn-ea"/>
                </a:rPr>
                <a:t> </a:t>
              </a:r>
              <a:r>
                <a:rPr lang="en-US" altLang="zh-CN" sz="1900">
                  <a:sym typeface="+mn-ea"/>
                </a:rPr>
                <a:t>  - </a:t>
              </a:r>
              <a:r>
                <a:rPr lang="zh-CN" altLang="en-US" sz="1900">
                  <a:sym typeface="+mn-ea"/>
                </a:rPr>
                <a:t>digitally sign</a:t>
              </a:r>
              <a:r>
                <a:rPr lang="zh-CN" altLang="en-US" sz="1900" b="1">
                  <a:sym typeface="+mn-ea"/>
                </a:rPr>
                <a:t> a hash of previous transaction and public key of next owner</a:t>
              </a:r>
              <a:endParaRPr lang="zh-CN" altLang="en-US" sz="1900" b="1"/>
            </a:p>
            <a:p>
              <a:pPr>
                <a:lnSpc>
                  <a:spcPct val="120000"/>
                </a:lnSpc>
              </a:pPr>
              <a:r>
                <a:rPr lang="en-US" altLang="zh-CN" sz="1900">
                  <a:sym typeface="+mn-ea"/>
                </a:rPr>
                <a:t>   - add to the end the coin (for the concrete scheme, wait for Section 2.4)</a:t>
              </a:r>
              <a:endParaRPr lang="en-US" altLang="zh-CN" sz="1900"/>
            </a:p>
            <a:p>
              <a:pPr>
                <a:lnSpc>
                  <a:spcPct val="120000"/>
                </a:lnSpc>
              </a:pPr>
              <a:r>
                <a:rPr lang="en-US" altLang="zh-CN" sz="1900">
                  <a:sym typeface="+mn-ea"/>
                </a:rPr>
                <a:t>   Here, t</a:t>
              </a:r>
              <a:r>
                <a:rPr lang="zh-CN" altLang="en-US" sz="1900">
                  <a:sym typeface="+mn-ea"/>
                </a:rPr>
                <a:t>he signatures</a:t>
              </a:r>
              <a:r>
                <a:rPr lang="en-US" altLang="zh-CN" sz="1900">
                  <a:sym typeface="+mn-ea"/>
                </a:rPr>
                <a:t> indicate</a:t>
              </a:r>
              <a:r>
                <a:rPr lang="zh-CN" altLang="en-US" sz="1900">
                  <a:sym typeface="+mn-ea"/>
                </a:rPr>
                <a:t> chain of</a:t>
              </a:r>
              <a:r>
                <a:rPr lang="en-US" altLang="zh-CN" sz="1900">
                  <a:sym typeface="+mn-ea"/>
                </a:rPr>
                <a:t> </a:t>
              </a:r>
              <a:r>
                <a:rPr lang="zh-CN" altLang="en-US" sz="1900">
                  <a:sym typeface="+mn-ea"/>
                </a:rPr>
                <a:t>ownership</a:t>
              </a:r>
              <a:r>
                <a:rPr lang="en-US" altLang="zh-CN" sz="1900">
                  <a:sym typeface="+mn-ea"/>
                </a:rPr>
                <a:t> and can be verified by the payee.</a:t>
              </a:r>
              <a:endParaRPr lang="en-US" altLang="zh-CN" sz="1900"/>
            </a:p>
            <a:p>
              <a:pPr>
                <a:lnSpc>
                  <a:spcPct val="120000"/>
                </a:lnSpc>
              </a:pPr>
              <a:endParaRPr lang="en-US" altLang="zh-CN" sz="1900"/>
            </a:p>
            <a:p>
              <a:pPr>
                <a:lnSpc>
                  <a:spcPct val="120000"/>
                </a:lnSpc>
              </a:pPr>
              <a:r>
                <a:rPr lang="en-US" altLang="zh-CN" sz="1900">
                  <a:sym typeface="+mn-ea"/>
                </a:rPr>
                <a:t>- </a:t>
              </a:r>
              <a:r>
                <a:rPr lang="en-US" altLang="zh-CN" sz="1900" b="1">
                  <a:solidFill>
                    <a:srgbClr val="FF0000"/>
                  </a:solidFill>
                  <a:sym typeface="+mn-ea"/>
                </a:rPr>
                <a:t>P</a:t>
              </a:r>
              <a:r>
                <a:rPr lang="en-US" altLang="zh-CN" sz="1900" b="1">
                  <a:solidFill>
                    <a:srgbClr val="FF0000"/>
                  </a:solidFill>
                  <a:sym typeface="+mn-ea"/>
                </a:rPr>
                <a:t>revent double-spending:</a:t>
              </a:r>
              <a:endParaRPr lang="en-US" altLang="zh-CN" sz="1900">
                <a:solidFill>
                  <a:srgbClr val="FF0000"/>
                </a:solidFill>
              </a:endParaRPr>
            </a:p>
            <a:p>
              <a:pPr>
                <a:lnSpc>
                  <a:spcPct val="120000"/>
                </a:lnSpc>
              </a:pPr>
              <a:r>
                <a:rPr lang="en-US" altLang="zh-CN" sz="1900">
                  <a:gradFill>
                    <a:gsLst>
                      <a:gs pos="0">
                        <a:srgbClr val="012D86"/>
                      </a:gs>
                      <a:gs pos="100000">
                        <a:srgbClr val="0E2557"/>
                      </a:gs>
                    </a:gsLst>
                    <a:lin scaled="0"/>
                  </a:gradFill>
                  <a:sym typeface="+mn-ea"/>
                </a:rPr>
                <a:t>   A common solution: an intermediate central authority (not decentralized---&gt;</a:t>
              </a:r>
              <a:r>
                <a:rPr lang="en-US" altLang="zh-CN" sz="1900" b="1">
                  <a:gradFill>
                    <a:gsLst>
                      <a:gs pos="0">
                        <a:srgbClr val="012D86"/>
                      </a:gs>
                      <a:gs pos="100000">
                        <a:srgbClr val="0E2557"/>
                      </a:gs>
                    </a:gsLst>
                    <a:lin scaled="0"/>
                  </a:gradFill>
                  <a:sym typeface="+mn-ea"/>
                </a:rPr>
                <a:t>weakness</a:t>
              </a:r>
              <a:r>
                <a:rPr lang="en-US" altLang="zh-CN" sz="1900">
                  <a:gradFill>
                    <a:gsLst>
                      <a:gs pos="0">
                        <a:srgbClr val="012D86"/>
                      </a:gs>
                      <a:gs pos="100000">
                        <a:srgbClr val="0E2557"/>
                      </a:gs>
                    </a:gsLst>
                    <a:lin scaled="0"/>
                  </a:gradFill>
                  <a:sym typeface="+mn-ea"/>
                </a:rPr>
                <a:t>)</a:t>
              </a:r>
              <a:endParaRPr lang="en-US" altLang="zh-CN" sz="1900">
                <a:gradFill>
                  <a:gsLst>
                    <a:gs pos="0">
                      <a:srgbClr val="012D86"/>
                    </a:gs>
                    <a:gs pos="100000">
                      <a:srgbClr val="0E2557"/>
                    </a:gs>
                  </a:gsLst>
                  <a:lin scaled="0"/>
                </a:gradFill>
              </a:endParaRPr>
            </a:p>
            <a:p>
              <a:pPr>
                <a:lnSpc>
                  <a:spcPct val="120000"/>
                </a:lnSpc>
              </a:pPr>
              <a:r>
                <a:rPr lang="en-US" altLang="zh-CN" sz="1900" b="1">
                  <a:solidFill>
                    <a:srgbClr val="FF0000"/>
                  </a:solidFill>
                  <a:sym typeface="+mn-ea"/>
                </a:rPr>
                <a:t>   New solution in this paper</a:t>
              </a:r>
              <a:r>
                <a:rPr lang="en-US" altLang="zh-CN" sz="1900">
                  <a:sym typeface="+mn-ea"/>
                </a:rPr>
                <a:t>: </a:t>
              </a:r>
              <a:endParaRPr lang="en-US" altLang="zh-CN" sz="1900"/>
            </a:p>
            <a:p>
              <a:pPr>
                <a:lnSpc>
                  <a:spcPct val="120000"/>
                </a:lnSpc>
              </a:pPr>
              <a:r>
                <a:rPr lang="en-US" altLang="zh-CN" sz="1900">
                  <a:sym typeface="+mn-ea"/>
                </a:rPr>
                <a:t>  The</a:t>
              </a:r>
              <a:r>
                <a:rPr lang="en-US" altLang="zh-CN" sz="1900" b="1">
                  <a:sym typeface="+mn-ea"/>
                </a:rPr>
                <a:t> earliest transaction counts</a:t>
              </a:r>
              <a:r>
                <a:rPr lang="en-US" altLang="zh-CN" sz="1900">
                  <a:sym typeface="+mn-ea"/>
                </a:rPr>
                <a:t> and don't care about later attempts to double-spend.</a:t>
              </a:r>
              <a:endParaRPr lang="en-US" altLang="zh-CN" sz="1900"/>
            </a:p>
            <a:p>
              <a:pPr>
                <a:lnSpc>
                  <a:spcPct val="120000"/>
                </a:lnSpc>
              </a:pPr>
              <a:r>
                <a:rPr lang="en-US" altLang="zh-CN" sz="1900">
                  <a:sym typeface="+mn-ea"/>
                </a:rPr>
                <a:t>   Participants </a:t>
              </a:r>
              <a:r>
                <a:rPr lang="en-US" altLang="zh-CN" sz="1900" b="1">
                  <a:sym typeface="+mn-ea"/>
                </a:rPr>
                <a:t>agree on a single history </a:t>
              </a:r>
              <a:r>
                <a:rPr lang="en-US" altLang="zh-CN" sz="1900">
                  <a:sym typeface="+mn-ea"/>
                </a:rPr>
                <a:t>of the order in which they were received.</a:t>
              </a:r>
              <a:endParaRPr lang="en-US" altLang="zh-CN" sz="1900"/>
            </a:p>
            <a:p>
              <a:pPr>
                <a:lnSpc>
                  <a:spcPct val="120000"/>
                </a:lnSpc>
              </a:pPr>
              <a:r>
                <a:rPr lang="en-US" altLang="zh-CN" sz="1900">
                  <a:sym typeface="+mn-ea"/>
                </a:rPr>
                <a:t> </a:t>
              </a:r>
              <a:endParaRPr lang="en-US" altLang="zh-CN" sz="1900" b="1"/>
            </a:p>
            <a:p>
              <a:pPr>
                <a:lnSpc>
                  <a:spcPct val="120000"/>
                </a:lnSpc>
              </a:pPr>
              <a:endParaRPr lang="en-US" altLang="zh-CN" sz="900" b="1" dirty="0">
                <a:gradFill>
                  <a:gsLst>
                    <a:gs pos="0">
                      <a:srgbClr val="FE4444"/>
                    </a:gs>
                    <a:gs pos="100000">
                      <a:srgbClr val="832B2B"/>
                    </a:gs>
                  </a:gsLst>
                  <a:lin scaled="0"/>
                </a:gradFill>
                <a:latin typeface="Open Sans" panose="020B0606030504020204" pitchFamily="34" charset="0"/>
                <a:ea typeface="微软雅黑" panose="020B0503020204020204" pitchFamily="34" charset="-122"/>
                <a:sym typeface="Open Sans" panose="020B06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4393" y="285141"/>
            <a:ext cx="712727" cy="684812"/>
            <a:chOff x="4570473" y="781806"/>
            <a:chExt cx="5589527" cy="537060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5580000">
              <a:off x="3448806" y="1903473"/>
              <a:ext cx="5294387" cy="3051054"/>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405" y="1428287"/>
              <a:ext cx="2935595" cy="4724119"/>
            </a:xfrm>
            <a:prstGeom prst="rect">
              <a:avLst/>
            </a:prstGeom>
          </p:spPr>
        </p:pic>
      </p:grpSp>
      <p:sp>
        <p:nvSpPr>
          <p:cNvPr id="6" name="文本框 5"/>
          <p:cNvSpPr txBox="1"/>
          <p:nvPr/>
        </p:nvSpPr>
        <p:spPr>
          <a:xfrm>
            <a:off x="1466850" y="469900"/>
            <a:ext cx="9707245" cy="521970"/>
          </a:xfrm>
          <a:prstGeom prst="rect">
            <a:avLst/>
          </a:prstGeom>
          <a:noFill/>
        </p:spPr>
        <p:txBody>
          <a:bodyPr wrap="square" rtlCol="0">
            <a:spAutoFit/>
          </a:bodyPr>
          <a:lstStyle/>
          <a:p>
            <a:r>
              <a:rPr lang="en-US" altLang="zh-CN" sz="28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δ 1.2  PoW (Proof-of-Work) System</a:t>
            </a:r>
            <a:endParaRPr lang="en-US" altLang="zh-CN" sz="2800" b="1" spc="600" dirty="0" smtClean="0">
              <a:solidFill>
                <a:schemeClr val="accent1">
                  <a:lumMod val="75000"/>
                </a:schemeClr>
              </a:solidFill>
              <a:latin typeface="微软雅黑" panose="020B0503020204020204" pitchFamily="34" charset="-122"/>
              <a:ea typeface="微软雅黑" panose="020B0503020204020204" pitchFamily="34" charset="-122"/>
              <a:sym typeface="Open Sans" panose="020B0606030504020204" pitchFamily="34" charset="0"/>
            </a:endParaRPr>
          </a:p>
        </p:txBody>
      </p:sp>
      <p:grpSp>
        <p:nvGrpSpPr>
          <p:cNvPr id="15" name="组合 14"/>
          <p:cNvGrpSpPr/>
          <p:nvPr/>
        </p:nvGrpSpPr>
        <p:grpSpPr>
          <a:xfrm>
            <a:off x="1566545" y="1672473"/>
            <a:ext cx="10451466" cy="4356852"/>
            <a:chOff x="5908060" y="2070329"/>
            <a:chExt cx="5282859" cy="3603166"/>
          </a:xfrm>
        </p:grpSpPr>
        <p:sp>
          <p:nvSpPr>
            <p:cNvPr id="10" name="iSḷïḑé"/>
            <p:cNvSpPr/>
            <p:nvPr/>
          </p:nvSpPr>
          <p:spPr>
            <a:xfrm>
              <a:off x="5908060" y="2070329"/>
              <a:ext cx="161759" cy="3603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Open Sans" panose="020B0606030504020204" pitchFamily="34" charset="0"/>
                <a:ea typeface="微软雅黑" panose="020B0503020204020204" pitchFamily="34" charset="-122"/>
                <a:sym typeface="Open Sans" panose="020B0606030504020204" pitchFamily="34" charset="0"/>
              </a:endParaRPr>
            </a:p>
          </p:txBody>
        </p:sp>
        <p:sp>
          <p:nvSpPr>
            <p:cNvPr id="13" name="i$ḻíḋé"/>
            <p:cNvSpPr txBox="1"/>
            <p:nvPr/>
          </p:nvSpPr>
          <p:spPr>
            <a:xfrm>
              <a:off x="6153282" y="3463654"/>
              <a:ext cx="5037637" cy="1487756"/>
            </a:xfrm>
            <a:prstGeom prst="rect">
              <a:avLst/>
            </a:prstGeom>
            <a:noFill/>
          </p:spPr>
          <p:txBody>
            <a:bodyPr wrap="square" lIns="91440" tIns="45720" rIns="91440" bIns="45720" anchor="ctr" anchorCtr="0">
              <a:noAutofit/>
            </a:bodyPr>
            <a:lstStyle/>
            <a:p>
              <a:pPr>
                <a:lnSpc>
                  <a:spcPct val="120000"/>
                </a:lnSpc>
              </a:pPr>
              <a:r>
                <a:rPr lang="en-US" altLang="zh-CN" sz="1900">
                  <a:solidFill>
                    <a:srgbClr val="FF0000"/>
                  </a:solidFill>
                  <a:latin typeface="微软雅黑" panose="020B0503020204020204" pitchFamily="34" charset="-122"/>
                  <a:ea typeface="微软雅黑" panose="020B0503020204020204" pitchFamily="34" charset="-122"/>
                  <a:sym typeface="+mn-ea"/>
                </a:rPr>
                <a:t>- To implement the well-known "one-CPU-one-vote" mode, we need each user of the system to provide a proof for how much computational power it has.</a:t>
              </a:r>
              <a:endParaRPr lang="en-US" altLang="zh-CN" sz="1900">
                <a:solidFill>
                  <a:srgbClr val="FF0000"/>
                </a:solidFill>
                <a:latin typeface="微软雅黑" panose="020B0503020204020204" pitchFamily="34" charset="-122"/>
                <a:ea typeface="微软雅黑" panose="020B0503020204020204" pitchFamily="34" charset="-122"/>
                <a:sym typeface="+mn-ea"/>
              </a:endParaRPr>
            </a:p>
            <a:p>
              <a:pPr>
                <a:lnSpc>
                  <a:spcPct val="120000"/>
                </a:lnSpc>
              </a:pPr>
              <a:endParaRPr lang="en-US" altLang="zh-CN" sz="1900">
                <a:sym typeface="+mn-ea"/>
              </a:endParaRPr>
            </a:p>
            <a:p>
              <a:pPr>
                <a:lnSpc>
                  <a:spcPct val="120000"/>
                </a:lnSpc>
              </a:pPr>
              <a:r>
                <a:rPr lang="en-US" altLang="zh-CN" sz="1900">
                  <a:solidFill>
                    <a:srgbClr val="00B0F0"/>
                  </a:solidFill>
                  <a:latin typeface="微软雅黑" panose="020B0503020204020204" pitchFamily="34" charset="-122"/>
                  <a:ea typeface="微软雅黑" panose="020B0503020204020204" pitchFamily="34" charset="-122"/>
                  <a:sym typeface="+mn-ea"/>
                </a:rPr>
                <a:t>- In Bitcoin system, miners are asked to scan for a value (called nonce) such that, when hashed by SHA256D algorithm, it begins with a number of 0-bits (adjustable,about 70-80 nowadays).  Only with a valid nonce value (easy to verify by the public), its block will be accepted by the public and transactions in it will be valid, according to the consensus of the community.</a:t>
              </a:r>
              <a:endParaRPr lang="en-US" altLang="zh-CN" sz="1900">
                <a:solidFill>
                  <a:srgbClr val="00B0F0"/>
                </a:solidFill>
                <a:latin typeface="微软雅黑" panose="020B0503020204020204" pitchFamily="34" charset="-122"/>
                <a:ea typeface="微软雅黑" panose="020B0503020204020204" pitchFamily="34" charset="-122"/>
                <a:sym typeface="+mn-ea"/>
              </a:endParaRPr>
            </a:p>
            <a:p>
              <a:pPr>
                <a:lnSpc>
                  <a:spcPct val="120000"/>
                </a:lnSpc>
              </a:pPr>
              <a:endParaRPr lang="en-US" altLang="zh-CN" sz="1900">
                <a:sym typeface="+mn-ea"/>
              </a:endParaRPr>
            </a:p>
            <a:p>
              <a:pPr>
                <a:lnSpc>
                  <a:spcPct val="120000"/>
                </a:lnSpc>
              </a:pPr>
              <a:r>
                <a:rPr lang="en-US" altLang="zh-CN" sz="1900">
                  <a:solidFill>
                    <a:srgbClr val="00B050"/>
                  </a:solidFill>
                  <a:latin typeface="微软雅黑" panose="020B0503020204020204" pitchFamily="34" charset="-122"/>
                  <a:ea typeface="微软雅黑" panose="020B0503020204020204" pitchFamily="34" charset="-122"/>
                  <a:sym typeface="+mn-ea"/>
                </a:rPr>
                <a:t>- Thus how much computational power one agent has determines how significant he/she is in the system. Detailed analysis on how it preserves security and yields the "one-CPU-one-vote" manner will be shown in Section 2.3. </a:t>
              </a:r>
              <a:endParaRPr lang="en-US" altLang="zh-CN" sz="1900" b="1">
                <a:solidFill>
                  <a:srgbClr val="00B050"/>
                </a:solidFill>
                <a:latin typeface="微软雅黑" panose="020B0503020204020204" pitchFamily="34" charset="-122"/>
                <a:ea typeface="微软雅黑" panose="020B0503020204020204" pitchFamily="34" charset="-122"/>
              </a:endParaRPr>
            </a:p>
            <a:p>
              <a:pPr>
                <a:lnSpc>
                  <a:spcPct val="120000"/>
                </a:lnSpc>
              </a:pPr>
              <a:endParaRPr lang="en-US" altLang="zh-CN" sz="1900" b="1" dirty="0">
                <a:solidFill>
                  <a:srgbClr val="00B050"/>
                </a:solidFill>
                <a:latin typeface="微软雅黑" panose="020B0503020204020204" pitchFamily="34" charset="-122"/>
                <a:ea typeface="微软雅黑" panose="020B0503020204020204" pitchFamily="34" charset="-122"/>
                <a:sym typeface="Open Sans" panose="020B0606030504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3720,&quot;width&quot;:19243}"/>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63765D"/>
      </a:accent1>
      <a:accent2>
        <a:srgbClr val="B1B5A2"/>
      </a:accent2>
      <a:accent3>
        <a:srgbClr val="4C7F69"/>
      </a:accent3>
      <a:accent4>
        <a:srgbClr val="CFAA9F"/>
      </a:accent4>
      <a:accent5>
        <a:srgbClr val="A09F77"/>
      </a:accent5>
      <a:accent6>
        <a:srgbClr val="445F41"/>
      </a:accent6>
      <a:hlink>
        <a:srgbClr val="4C7F69"/>
      </a:hlink>
      <a:folHlink>
        <a:srgbClr val="954D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63765D"/>
    </a:accent1>
    <a:accent2>
      <a:srgbClr val="B1B5A2"/>
    </a:accent2>
    <a:accent3>
      <a:srgbClr val="4C7F69"/>
    </a:accent3>
    <a:accent4>
      <a:srgbClr val="CFAA9F"/>
    </a:accent4>
    <a:accent5>
      <a:srgbClr val="A09F77"/>
    </a:accent5>
    <a:accent6>
      <a:srgbClr val="445F41"/>
    </a:accent6>
    <a:hlink>
      <a:srgbClr val="4C7F69"/>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63765D"/>
    </a:accent1>
    <a:accent2>
      <a:srgbClr val="B1B5A2"/>
    </a:accent2>
    <a:accent3>
      <a:srgbClr val="4C7F69"/>
    </a:accent3>
    <a:accent4>
      <a:srgbClr val="CFAA9F"/>
    </a:accent4>
    <a:accent5>
      <a:srgbClr val="A09F77"/>
    </a:accent5>
    <a:accent6>
      <a:srgbClr val="445F41"/>
    </a:accent6>
    <a:hlink>
      <a:srgbClr val="4C7F69"/>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14837</Words>
  <Application>WPS 演示</Application>
  <PresentationFormat>宽屏</PresentationFormat>
  <Paragraphs>395</Paragraphs>
  <Slides>29</Slides>
  <Notes>27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vt:lpstr>
      <vt:lpstr>宋体</vt:lpstr>
      <vt:lpstr>Wingdings</vt:lpstr>
      <vt:lpstr>微软雅黑</vt:lpstr>
      <vt:lpstr>逐浪细阁体</vt:lpstr>
      <vt:lpstr>Open Sans</vt:lpstr>
      <vt:lpstr>华文新魏</vt:lpstr>
      <vt:lpstr>Lucida Calligraphy</vt:lpstr>
      <vt:lpstr>Segoe Print</vt:lpstr>
      <vt:lpstr>Lucida Handwriting</vt:lpstr>
      <vt:lpstr>Calibri</vt:lpstr>
      <vt:lpstr>Comic Sans MS</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刘 思蜀</dc:creator>
  <cp:lastModifiedBy>Marco_L_T</cp:lastModifiedBy>
  <cp:revision>77</cp:revision>
  <dcterms:created xsi:type="dcterms:W3CDTF">2018-09-27T05:15:00Z</dcterms:created>
  <dcterms:modified xsi:type="dcterms:W3CDTF">2021-06-02T09:47:31Z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B13B0AD611A04CD6BE239EA870175112</vt:lpwstr>
  </property>
</Properties>
</file>